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80" r:id="rId4"/>
    <p:sldId id="262" r:id="rId5"/>
    <p:sldId id="284" r:id="rId6"/>
    <p:sldId id="283" r:id="rId7"/>
    <p:sldId id="260" r:id="rId8"/>
    <p:sldId id="264" r:id="rId9"/>
    <p:sldId id="258" r:id="rId10"/>
    <p:sldId id="281" r:id="rId11"/>
    <p:sldId id="276" r:id="rId12"/>
    <p:sldId id="275" r:id="rId13"/>
    <p:sldId id="259" r:id="rId14"/>
    <p:sldId id="271" r:id="rId15"/>
    <p:sldId id="263" r:id="rId16"/>
    <p:sldId id="268" r:id="rId17"/>
    <p:sldId id="278" r:id="rId18"/>
    <p:sldId id="273" r:id="rId19"/>
    <p:sldId id="261" r:id="rId20"/>
    <p:sldId id="282" r:id="rId21"/>
    <p:sldId id="279" r:id="rId22"/>
    <p:sldId id="274" r:id="rId23"/>
    <p:sldId id="269" r:id="rId24"/>
    <p:sldId id="285" r:id="rId25"/>
    <p:sldId id="26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0"/>
    <p:restoredTop sz="94692"/>
  </p:normalViewPr>
  <p:slideViewPr>
    <p:cSldViewPr snapToGrid="0" snapToObjects="1">
      <p:cViewPr varScale="1">
        <p:scale>
          <a:sx n="84" d="100"/>
          <a:sy n="84" d="100"/>
        </p:scale>
        <p:origin x="200" y="6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DAF6F-7527-334A-A2E7-FFEFBF7CD8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70BB835-60F8-0643-A4D0-0E6DB1D3CB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13513-200B-CD44-A260-2540DDEB0377}"/>
              </a:ext>
            </a:extLst>
          </p:cNvPr>
          <p:cNvSpPr>
            <a:spLocks noGrp="1"/>
          </p:cNvSpPr>
          <p:nvPr>
            <p:ph type="dt" sz="half" idx="10"/>
          </p:nvPr>
        </p:nvSpPr>
        <p:spPr/>
        <p:txBody>
          <a:bodyPr/>
          <a:lstStyle/>
          <a:p>
            <a:fld id="{833E63B7-6EA8-7E44-B8F9-D58558372B56}" type="datetimeFigureOut">
              <a:rPr lang="en-US" smtClean="0"/>
              <a:t>11/6/19</a:t>
            </a:fld>
            <a:endParaRPr lang="en-US"/>
          </a:p>
        </p:txBody>
      </p:sp>
      <p:sp>
        <p:nvSpPr>
          <p:cNvPr id="5" name="Footer Placeholder 4">
            <a:extLst>
              <a:ext uri="{FF2B5EF4-FFF2-40B4-BE49-F238E27FC236}">
                <a16:creationId xmlns:a16="http://schemas.microsoft.com/office/drawing/2014/main" id="{57C6D3F3-CFCB-EF4C-B20A-2E8AE31F3D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0387D0-21A0-CF42-AE26-626ED7E38D3F}"/>
              </a:ext>
            </a:extLst>
          </p:cNvPr>
          <p:cNvSpPr>
            <a:spLocks noGrp="1"/>
          </p:cNvSpPr>
          <p:nvPr>
            <p:ph type="sldNum" sz="quarter" idx="12"/>
          </p:nvPr>
        </p:nvSpPr>
        <p:spPr/>
        <p:txBody>
          <a:bodyPr/>
          <a:lstStyle/>
          <a:p>
            <a:fld id="{BBF5BCB2-E03C-D946-8F59-789EB980D5A6}" type="slidenum">
              <a:rPr lang="en-US" smtClean="0"/>
              <a:t>‹#›</a:t>
            </a:fld>
            <a:endParaRPr lang="en-US"/>
          </a:p>
        </p:txBody>
      </p:sp>
    </p:spTree>
    <p:extLst>
      <p:ext uri="{BB962C8B-B14F-4D97-AF65-F5344CB8AC3E}">
        <p14:creationId xmlns:p14="http://schemas.microsoft.com/office/powerpoint/2010/main" val="1793583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A8031-2276-CD47-AE8A-AACF028C69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6526A0-52BF-A14C-9975-DDF57AF7DE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A0C42F-BD67-DC4E-ADCA-1ECF2BD1B651}"/>
              </a:ext>
            </a:extLst>
          </p:cNvPr>
          <p:cNvSpPr>
            <a:spLocks noGrp="1"/>
          </p:cNvSpPr>
          <p:nvPr>
            <p:ph type="dt" sz="half" idx="10"/>
          </p:nvPr>
        </p:nvSpPr>
        <p:spPr/>
        <p:txBody>
          <a:bodyPr/>
          <a:lstStyle/>
          <a:p>
            <a:fld id="{833E63B7-6EA8-7E44-B8F9-D58558372B56}" type="datetimeFigureOut">
              <a:rPr lang="en-US" smtClean="0"/>
              <a:t>11/6/19</a:t>
            </a:fld>
            <a:endParaRPr lang="en-US"/>
          </a:p>
        </p:txBody>
      </p:sp>
      <p:sp>
        <p:nvSpPr>
          <p:cNvPr id="5" name="Footer Placeholder 4">
            <a:extLst>
              <a:ext uri="{FF2B5EF4-FFF2-40B4-BE49-F238E27FC236}">
                <a16:creationId xmlns:a16="http://schemas.microsoft.com/office/drawing/2014/main" id="{600554CD-CE33-B743-89B1-43CBBA0E92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933E7D-831C-D842-BFB1-EA4034CEBC20}"/>
              </a:ext>
            </a:extLst>
          </p:cNvPr>
          <p:cNvSpPr>
            <a:spLocks noGrp="1"/>
          </p:cNvSpPr>
          <p:nvPr>
            <p:ph type="sldNum" sz="quarter" idx="12"/>
          </p:nvPr>
        </p:nvSpPr>
        <p:spPr/>
        <p:txBody>
          <a:bodyPr/>
          <a:lstStyle/>
          <a:p>
            <a:fld id="{BBF5BCB2-E03C-D946-8F59-789EB980D5A6}" type="slidenum">
              <a:rPr lang="en-US" smtClean="0"/>
              <a:t>‹#›</a:t>
            </a:fld>
            <a:endParaRPr lang="en-US"/>
          </a:p>
        </p:txBody>
      </p:sp>
    </p:spTree>
    <p:extLst>
      <p:ext uri="{BB962C8B-B14F-4D97-AF65-F5344CB8AC3E}">
        <p14:creationId xmlns:p14="http://schemas.microsoft.com/office/powerpoint/2010/main" val="1093752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8F575D-D658-6940-9FB9-ED3AABE76A8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22126D-C8E5-7F46-B071-B790F85F0DF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F6FD9A-7154-0343-99AE-00FB6892E365}"/>
              </a:ext>
            </a:extLst>
          </p:cNvPr>
          <p:cNvSpPr>
            <a:spLocks noGrp="1"/>
          </p:cNvSpPr>
          <p:nvPr>
            <p:ph type="dt" sz="half" idx="10"/>
          </p:nvPr>
        </p:nvSpPr>
        <p:spPr/>
        <p:txBody>
          <a:bodyPr/>
          <a:lstStyle/>
          <a:p>
            <a:fld id="{833E63B7-6EA8-7E44-B8F9-D58558372B56}" type="datetimeFigureOut">
              <a:rPr lang="en-US" smtClean="0"/>
              <a:t>11/6/19</a:t>
            </a:fld>
            <a:endParaRPr lang="en-US"/>
          </a:p>
        </p:txBody>
      </p:sp>
      <p:sp>
        <p:nvSpPr>
          <p:cNvPr id="5" name="Footer Placeholder 4">
            <a:extLst>
              <a:ext uri="{FF2B5EF4-FFF2-40B4-BE49-F238E27FC236}">
                <a16:creationId xmlns:a16="http://schemas.microsoft.com/office/drawing/2014/main" id="{5825431D-2EBC-CF4C-AA7C-E3B11DF1C0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6D69E6-DF4C-9544-A527-4B7CD4714BFE}"/>
              </a:ext>
            </a:extLst>
          </p:cNvPr>
          <p:cNvSpPr>
            <a:spLocks noGrp="1"/>
          </p:cNvSpPr>
          <p:nvPr>
            <p:ph type="sldNum" sz="quarter" idx="12"/>
          </p:nvPr>
        </p:nvSpPr>
        <p:spPr/>
        <p:txBody>
          <a:bodyPr/>
          <a:lstStyle/>
          <a:p>
            <a:fld id="{BBF5BCB2-E03C-D946-8F59-789EB980D5A6}" type="slidenum">
              <a:rPr lang="en-US" smtClean="0"/>
              <a:t>‹#›</a:t>
            </a:fld>
            <a:endParaRPr lang="en-US"/>
          </a:p>
        </p:txBody>
      </p:sp>
    </p:spTree>
    <p:extLst>
      <p:ext uri="{BB962C8B-B14F-4D97-AF65-F5344CB8AC3E}">
        <p14:creationId xmlns:p14="http://schemas.microsoft.com/office/powerpoint/2010/main" val="2403851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EDF84-EE32-2C42-BC82-6058DDB041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77562E-D8B0-CD42-9BD7-BB0820023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39506F-0596-9F44-9796-DBF9AFBA93C1}"/>
              </a:ext>
            </a:extLst>
          </p:cNvPr>
          <p:cNvSpPr>
            <a:spLocks noGrp="1"/>
          </p:cNvSpPr>
          <p:nvPr>
            <p:ph type="dt" sz="half" idx="10"/>
          </p:nvPr>
        </p:nvSpPr>
        <p:spPr/>
        <p:txBody>
          <a:bodyPr/>
          <a:lstStyle/>
          <a:p>
            <a:fld id="{833E63B7-6EA8-7E44-B8F9-D58558372B56}" type="datetimeFigureOut">
              <a:rPr lang="en-US" smtClean="0"/>
              <a:t>11/6/19</a:t>
            </a:fld>
            <a:endParaRPr lang="en-US"/>
          </a:p>
        </p:txBody>
      </p:sp>
      <p:sp>
        <p:nvSpPr>
          <p:cNvPr id="5" name="Footer Placeholder 4">
            <a:extLst>
              <a:ext uri="{FF2B5EF4-FFF2-40B4-BE49-F238E27FC236}">
                <a16:creationId xmlns:a16="http://schemas.microsoft.com/office/drawing/2014/main" id="{D6A26577-4C2C-E043-AD41-9508B2292A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8B984F-9CDA-F24F-8DAD-F7D01A9A950C}"/>
              </a:ext>
            </a:extLst>
          </p:cNvPr>
          <p:cNvSpPr>
            <a:spLocks noGrp="1"/>
          </p:cNvSpPr>
          <p:nvPr>
            <p:ph type="sldNum" sz="quarter" idx="12"/>
          </p:nvPr>
        </p:nvSpPr>
        <p:spPr/>
        <p:txBody>
          <a:bodyPr/>
          <a:lstStyle/>
          <a:p>
            <a:fld id="{BBF5BCB2-E03C-D946-8F59-789EB980D5A6}" type="slidenum">
              <a:rPr lang="en-US" smtClean="0"/>
              <a:t>‹#›</a:t>
            </a:fld>
            <a:endParaRPr lang="en-US"/>
          </a:p>
        </p:txBody>
      </p:sp>
    </p:spTree>
    <p:extLst>
      <p:ext uri="{BB962C8B-B14F-4D97-AF65-F5344CB8AC3E}">
        <p14:creationId xmlns:p14="http://schemas.microsoft.com/office/powerpoint/2010/main" val="390661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78719-6092-4B47-9281-85F43EB762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709A8A-2D13-E04C-B29C-6005631C16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11403B-C7E6-6444-BDB6-27F6A2D97BCE}"/>
              </a:ext>
            </a:extLst>
          </p:cNvPr>
          <p:cNvSpPr>
            <a:spLocks noGrp="1"/>
          </p:cNvSpPr>
          <p:nvPr>
            <p:ph type="dt" sz="half" idx="10"/>
          </p:nvPr>
        </p:nvSpPr>
        <p:spPr/>
        <p:txBody>
          <a:bodyPr/>
          <a:lstStyle/>
          <a:p>
            <a:fld id="{833E63B7-6EA8-7E44-B8F9-D58558372B56}" type="datetimeFigureOut">
              <a:rPr lang="en-US" smtClean="0"/>
              <a:t>11/6/19</a:t>
            </a:fld>
            <a:endParaRPr lang="en-US"/>
          </a:p>
        </p:txBody>
      </p:sp>
      <p:sp>
        <p:nvSpPr>
          <p:cNvPr id="5" name="Footer Placeholder 4">
            <a:extLst>
              <a:ext uri="{FF2B5EF4-FFF2-40B4-BE49-F238E27FC236}">
                <a16:creationId xmlns:a16="http://schemas.microsoft.com/office/drawing/2014/main" id="{EBE458F6-DDC2-5D48-A568-FA17EBE99E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B7E019-54CA-764F-B59F-FBE5C182F93B}"/>
              </a:ext>
            </a:extLst>
          </p:cNvPr>
          <p:cNvSpPr>
            <a:spLocks noGrp="1"/>
          </p:cNvSpPr>
          <p:nvPr>
            <p:ph type="sldNum" sz="quarter" idx="12"/>
          </p:nvPr>
        </p:nvSpPr>
        <p:spPr/>
        <p:txBody>
          <a:bodyPr/>
          <a:lstStyle/>
          <a:p>
            <a:fld id="{BBF5BCB2-E03C-D946-8F59-789EB980D5A6}" type="slidenum">
              <a:rPr lang="en-US" smtClean="0"/>
              <a:t>‹#›</a:t>
            </a:fld>
            <a:endParaRPr lang="en-US"/>
          </a:p>
        </p:txBody>
      </p:sp>
    </p:spTree>
    <p:extLst>
      <p:ext uri="{BB962C8B-B14F-4D97-AF65-F5344CB8AC3E}">
        <p14:creationId xmlns:p14="http://schemas.microsoft.com/office/powerpoint/2010/main" val="3320837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AC550-7240-DC48-8266-8746431B85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FE847F-1721-324A-A2AE-AE04E75CDF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448F4D-97CA-BA41-A232-E388C024BF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F56C63-B163-F84E-8B97-7821924435D0}"/>
              </a:ext>
            </a:extLst>
          </p:cNvPr>
          <p:cNvSpPr>
            <a:spLocks noGrp="1"/>
          </p:cNvSpPr>
          <p:nvPr>
            <p:ph type="dt" sz="half" idx="10"/>
          </p:nvPr>
        </p:nvSpPr>
        <p:spPr/>
        <p:txBody>
          <a:bodyPr/>
          <a:lstStyle/>
          <a:p>
            <a:fld id="{833E63B7-6EA8-7E44-B8F9-D58558372B56}" type="datetimeFigureOut">
              <a:rPr lang="en-US" smtClean="0"/>
              <a:t>11/6/19</a:t>
            </a:fld>
            <a:endParaRPr lang="en-US"/>
          </a:p>
        </p:txBody>
      </p:sp>
      <p:sp>
        <p:nvSpPr>
          <p:cNvPr id="6" name="Footer Placeholder 5">
            <a:extLst>
              <a:ext uri="{FF2B5EF4-FFF2-40B4-BE49-F238E27FC236}">
                <a16:creationId xmlns:a16="http://schemas.microsoft.com/office/drawing/2014/main" id="{2123C2BC-985F-AF48-9B20-EE629558FE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AD2E7E-37CF-484E-B5E9-D47BCC0E71D4}"/>
              </a:ext>
            </a:extLst>
          </p:cNvPr>
          <p:cNvSpPr>
            <a:spLocks noGrp="1"/>
          </p:cNvSpPr>
          <p:nvPr>
            <p:ph type="sldNum" sz="quarter" idx="12"/>
          </p:nvPr>
        </p:nvSpPr>
        <p:spPr/>
        <p:txBody>
          <a:bodyPr/>
          <a:lstStyle/>
          <a:p>
            <a:fld id="{BBF5BCB2-E03C-D946-8F59-789EB980D5A6}" type="slidenum">
              <a:rPr lang="en-US" smtClean="0"/>
              <a:t>‹#›</a:t>
            </a:fld>
            <a:endParaRPr lang="en-US"/>
          </a:p>
        </p:txBody>
      </p:sp>
    </p:spTree>
    <p:extLst>
      <p:ext uri="{BB962C8B-B14F-4D97-AF65-F5344CB8AC3E}">
        <p14:creationId xmlns:p14="http://schemas.microsoft.com/office/powerpoint/2010/main" val="1772053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56A62-35D4-F640-9BE8-94C0CBDB7A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087D1E-0077-474D-B18D-0AE16AD905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51EED5-A3C5-EF41-B083-4CC26541D0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05AA924-B6FF-F749-97E9-EBBCEA4BE0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3CE880-367B-0449-917C-A691E3EDF3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68197F-C148-A24D-8F1A-0EE877EE8CE7}"/>
              </a:ext>
            </a:extLst>
          </p:cNvPr>
          <p:cNvSpPr>
            <a:spLocks noGrp="1"/>
          </p:cNvSpPr>
          <p:nvPr>
            <p:ph type="dt" sz="half" idx="10"/>
          </p:nvPr>
        </p:nvSpPr>
        <p:spPr/>
        <p:txBody>
          <a:bodyPr/>
          <a:lstStyle/>
          <a:p>
            <a:fld id="{833E63B7-6EA8-7E44-B8F9-D58558372B56}" type="datetimeFigureOut">
              <a:rPr lang="en-US" smtClean="0"/>
              <a:t>11/6/19</a:t>
            </a:fld>
            <a:endParaRPr lang="en-US"/>
          </a:p>
        </p:txBody>
      </p:sp>
      <p:sp>
        <p:nvSpPr>
          <p:cNvPr id="8" name="Footer Placeholder 7">
            <a:extLst>
              <a:ext uri="{FF2B5EF4-FFF2-40B4-BE49-F238E27FC236}">
                <a16:creationId xmlns:a16="http://schemas.microsoft.com/office/drawing/2014/main" id="{C4ADA74E-BA31-D746-9D9A-3EBBF34982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20EBB7-7914-0C4F-96DA-AF0A641D09B6}"/>
              </a:ext>
            </a:extLst>
          </p:cNvPr>
          <p:cNvSpPr>
            <a:spLocks noGrp="1"/>
          </p:cNvSpPr>
          <p:nvPr>
            <p:ph type="sldNum" sz="quarter" idx="12"/>
          </p:nvPr>
        </p:nvSpPr>
        <p:spPr/>
        <p:txBody>
          <a:bodyPr/>
          <a:lstStyle/>
          <a:p>
            <a:fld id="{BBF5BCB2-E03C-D946-8F59-789EB980D5A6}" type="slidenum">
              <a:rPr lang="en-US" smtClean="0"/>
              <a:t>‹#›</a:t>
            </a:fld>
            <a:endParaRPr lang="en-US"/>
          </a:p>
        </p:txBody>
      </p:sp>
    </p:spTree>
    <p:extLst>
      <p:ext uri="{BB962C8B-B14F-4D97-AF65-F5344CB8AC3E}">
        <p14:creationId xmlns:p14="http://schemas.microsoft.com/office/powerpoint/2010/main" val="2953926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74B03-187A-6540-8D32-FE20CA4224E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6D5EDF-8B9B-424D-B57D-F2ABE4F751EA}"/>
              </a:ext>
            </a:extLst>
          </p:cNvPr>
          <p:cNvSpPr>
            <a:spLocks noGrp="1"/>
          </p:cNvSpPr>
          <p:nvPr>
            <p:ph type="dt" sz="half" idx="10"/>
          </p:nvPr>
        </p:nvSpPr>
        <p:spPr/>
        <p:txBody>
          <a:bodyPr/>
          <a:lstStyle/>
          <a:p>
            <a:fld id="{833E63B7-6EA8-7E44-B8F9-D58558372B56}" type="datetimeFigureOut">
              <a:rPr lang="en-US" smtClean="0"/>
              <a:t>11/6/19</a:t>
            </a:fld>
            <a:endParaRPr lang="en-US"/>
          </a:p>
        </p:txBody>
      </p:sp>
      <p:sp>
        <p:nvSpPr>
          <p:cNvPr id="4" name="Footer Placeholder 3">
            <a:extLst>
              <a:ext uri="{FF2B5EF4-FFF2-40B4-BE49-F238E27FC236}">
                <a16:creationId xmlns:a16="http://schemas.microsoft.com/office/drawing/2014/main" id="{D997FF79-44B8-7F41-AC4F-011B1E14DC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87007B-E12F-2B48-981F-3B850645C8C2}"/>
              </a:ext>
            </a:extLst>
          </p:cNvPr>
          <p:cNvSpPr>
            <a:spLocks noGrp="1"/>
          </p:cNvSpPr>
          <p:nvPr>
            <p:ph type="sldNum" sz="quarter" idx="12"/>
          </p:nvPr>
        </p:nvSpPr>
        <p:spPr/>
        <p:txBody>
          <a:bodyPr/>
          <a:lstStyle/>
          <a:p>
            <a:fld id="{BBF5BCB2-E03C-D946-8F59-789EB980D5A6}" type="slidenum">
              <a:rPr lang="en-US" smtClean="0"/>
              <a:t>‹#›</a:t>
            </a:fld>
            <a:endParaRPr lang="en-US"/>
          </a:p>
        </p:txBody>
      </p:sp>
    </p:spTree>
    <p:extLst>
      <p:ext uri="{BB962C8B-B14F-4D97-AF65-F5344CB8AC3E}">
        <p14:creationId xmlns:p14="http://schemas.microsoft.com/office/powerpoint/2010/main" val="3443676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413241-4A43-7F40-B3BA-9C1FE081F278}"/>
              </a:ext>
            </a:extLst>
          </p:cNvPr>
          <p:cNvSpPr>
            <a:spLocks noGrp="1"/>
          </p:cNvSpPr>
          <p:nvPr>
            <p:ph type="dt" sz="half" idx="10"/>
          </p:nvPr>
        </p:nvSpPr>
        <p:spPr/>
        <p:txBody>
          <a:bodyPr/>
          <a:lstStyle/>
          <a:p>
            <a:fld id="{833E63B7-6EA8-7E44-B8F9-D58558372B56}" type="datetimeFigureOut">
              <a:rPr lang="en-US" smtClean="0"/>
              <a:t>11/6/19</a:t>
            </a:fld>
            <a:endParaRPr lang="en-US"/>
          </a:p>
        </p:txBody>
      </p:sp>
      <p:sp>
        <p:nvSpPr>
          <p:cNvPr id="3" name="Footer Placeholder 2">
            <a:extLst>
              <a:ext uri="{FF2B5EF4-FFF2-40B4-BE49-F238E27FC236}">
                <a16:creationId xmlns:a16="http://schemas.microsoft.com/office/drawing/2014/main" id="{DC3C2BB7-5E4F-F843-8EE2-96C3BA4453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987E03-AF63-6C4A-A49A-A07E60785D69}"/>
              </a:ext>
            </a:extLst>
          </p:cNvPr>
          <p:cNvSpPr>
            <a:spLocks noGrp="1"/>
          </p:cNvSpPr>
          <p:nvPr>
            <p:ph type="sldNum" sz="quarter" idx="12"/>
          </p:nvPr>
        </p:nvSpPr>
        <p:spPr/>
        <p:txBody>
          <a:bodyPr/>
          <a:lstStyle/>
          <a:p>
            <a:fld id="{BBF5BCB2-E03C-D946-8F59-789EB980D5A6}" type="slidenum">
              <a:rPr lang="en-US" smtClean="0"/>
              <a:t>‹#›</a:t>
            </a:fld>
            <a:endParaRPr lang="en-US"/>
          </a:p>
        </p:txBody>
      </p:sp>
    </p:spTree>
    <p:extLst>
      <p:ext uri="{BB962C8B-B14F-4D97-AF65-F5344CB8AC3E}">
        <p14:creationId xmlns:p14="http://schemas.microsoft.com/office/powerpoint/2010/main" val="3504206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71682-7665-DF44-8A87-95E007BD86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997DFB-4B23-3B47-9BEE-E6F7F057A2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ADC0EC-D6D7-394D-A0C0-DC79F2BD43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ED4C4F-75D8-BA49-ABC4-DA48812F04CB}"/>
              </a:ext>
            </a:extLst>
          </p:cNvPr>
          <p:cNvSpPr>
            <a:spLocks noGrp="1"/>
          </p:cNvSpPr>
          <p:nvPr>
            <p:ph type="dt" sz="half" idx="10"/>
          </p:nvPr>
        </p:nvSpPr>
        <p:spPr/>
        <p:txBody>
          <a:bodyPr/>
          <a:lstStyle/>
          <a:p>
            <a:fld id="{833E63B7-6EA8-7E44-B8F9-D58558372B56}" type="datetimeFigureOut">
              <a:rPr lang="en-US" smtClean="0"/>
              <a:t>11/6/19</a:t>
            </a:fld>
            <a:endParaRPr lang="en-US"/>
          </a:p>
        </p:txBody>
      </p:sp>
      <p:sp>
        <p:nvSpPr>
          <p:cNvPr id="6" name="Footer Placeholder 5">
            <a:extLst>
              <a:ext uri="{FF2B5EF4-FFF2-40B4-BE49-F238E27FC236}">
                <a16:creationId xmlns:a16="http://schemas.microsoft.com/office/drawing/2014/main" id="{D9FCDAD5-710C-434D-B6C2-E105C8A18D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FC5898-55CD-6649-8E1F-74A3F8D90742}"/>
              </a:ext>
            </a:extLst>
          </p:cNvPr>
          <p:cNvSpPr>
            <a:spLocks noGrp="1"/>
          </p:cNvSpPr>
          <p:nvPr>
            <p:ph type="sldNum" sz="quarter" idx="12"/>
          </p:nvPr>
        </p:nvSpPr>
        <p:spPr/>
        <p:txBody>
          <a:bodyPr/>
          <a:lstStyle/>
          <a:p>
            <a:fld id="{BBF5BCB2-E03C-D946-8F59-789EB980D5A6}" type="slidenum">
              <a:rPr lang="en-US" smtClean="0"/>
              <a:t>‹#›</a:t>
            </a:fld>
            <a:endParaRPr lang="en-US"/>
          </a:p>
        </p:txBody>
      </p:sp>
    </p:spTree>
    <p:extLst>
      <p:ext uri="{BB962C8B-B14F-4D97-AF65-F5344CB8AC3E}">
        <p14:creationId xmlns:p14="http://schemas.microsoft.com/office/powerpoint/2010/main" val="2459662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E6D09-E751-114D-B21D-6824357B43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C760F8-BE6D-9A45-B5E7-E9A58A2E20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A404AD3-2915-EC4E-A58D-341BB31E8D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FF996E-8036-ED42-89B9-D17EA474A603}"/>
              </a:ext>
            </a:extLst>
          </p:cNvPr>
          <p:cNvSpPr>
            <a:spLocks noGrp="1"/>
          </p:cNvSpPr>
          <p:nvPr>
            <p:ph type="dt" sz="half" idx="10"/>
          </p:nvPr>
        </p:nvSpPr>
        <p:spPr/>
        <p:txBody>
          <a:bodyPr/>
          <a:lstStyle/>
          <a:p>
            <a:fld id="{833E63B7-6EA8-7E44-B8F9-D58558372B56}" type="datetimeFigureOut">
              <a:rPr lang="en-US" smtClean="0"/>
              <a:t>11/6/19</a:t>
            </a:fld>
            <a:endParaRPr lang="en-US"/>
          </a:p>
        </p:txBody>
      </p:sp>
      <p:sp>
        <p:nvSpPr>
          <p:cNvPr id="6" name="Footer Placeholder 5">
            <a:extLst>
              <a:ext uri="{FF2B5EF4-FFF2-40B4-BE49-F238E27FC236}">
                <a16:creationId xmlns:a16="http://schemas.microsoft.com/office/drawing/2014/main" id="{922CD935-24B9-EB4F-9EF4-8E03F47365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52F6D3-DC1D-8448-B394-51AC4E85615E}"/>
              </a:ext>
            </a:extLst>
          </p:cNvPr>
          <p:cNvSpPr>
            <a:spLocks noGrp="1"/>
          </p:cNvSpPr>
          <p:nvPr>
            <p:ph type="sldNum" sz="quarter" idx="12"/>
          </p:nvPr>
        </p:nvSpPr>
        <p:spPr/>
        <p:txBody>
          <a:bodyPr/>
          <a:lstStyle/>
          <a:p>
            <a:fld id="{BBF5BCB2-E03C-D946-8F59-789EB980D5A6}" type="slidenum">
              <a:rPr lang="en-US" smtClean="0"/>
              <a:t>‹#›</a:t>
            </a:fld>
            <a:endParaRPr lang="en-US"/>
          </a:p>
        </p:txBody>
      </p:sp>
    </p:spTree>
    <p:extLst>
      <p:ext uri="{BB962C8B-B14F-4D97-AF65-F5344CB8AC3E}">
        <p14:creationId xmlns:p14="http://schemas.microsoft.com/office/powerpoint/2010/main" val="2660926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F3D152-89B3-B040-B6D8-BB978BB239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01B516C-2B88-0244-9103-69175A33CD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D3D064-790B-A64F-8514-5CBDB74728B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E63B7-6EA8-7E44-B8F9-D58558372B56}" type="datetimeFigureOut">
              <a:rPr lang="en-US" smtClean="0"/>
              <a:t>11/6/19</a:t>
            </a:fld>
            <a:endParaRPr lang="en-US"/>
          </a:p>
        </p:txBody>
      </p:sp>
      <p:sp>
        <p:nvSpPr>
          <p:cNvPr id="5" name="Footer Placeholder 4">
            <a:extLst>
              <a:ext uri="{FF2B5EF4-FFF2-40B4-BE49-F238E27FC236}">
                <a16:creationId xmlns:a16="http://schemas.microsoft.com/office/drawing/2014/main" id="{CA651189-6934-C240-9FFF-64BE43F982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AD14B9F-0200-064B-AB6C-E7317F63ED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F5BCB2-E03C-D946-8F59-789EB980D5A6}" type="slidenum">
              <a:rPr lang="en-US" smtClean="0"/>
              <a:t>‹#›</a:t>
            </a:fld>
            <a:endParaRPr lang="en-US"/>
          </a:p>
        </p:txBody>
      </p:sp>
    </p:spTree>
    <p:extLst>
      <p:ext uri="{BB962C8B-B14F-4D97-AF65-F5344CB8AC3E}">
        <p14:creationId xmlns:p14="http://schemas.microsoft.com/office/powerpoint/2010/main" val="389986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png"/><Relationship Id="rId24" Type="http://schemas.openxmlformats.org/officeDocument/2006/relationships/image" Target="../media/image32.pn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png"/></Relationships>
</file>

<file path=ppt/slides/_rels/slide1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AB4F41-CB96-3142-8803-16DB901ED6B0}"/>
              </a:ext>
            </a:extLst>
          </p:cNvPr>
          <p:cNvPicPr>
            <a:picLocks noChangeAspect="1"/>
          </p:cNvPicPr>
          <p:nvPr/>
        </p:nvPicPr>
        <p:blipFill rotWithShape="1">
          <a:blip r:embed="rId2"/>
          <a:srcRect b="16667"/>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22ED874-71B7-4740-8698-D50273AEB5A3}"/>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b="1" kern="1200">
                <a:solidFill>
                  <a:schemeClr val="tx1">
                    <a:lumMod val="85000"/>
                    <a:lumOff val="15000"/>
                  </a:schemeClr>
                </a:solidFill>
                <a:latin typeface="+mj-lt"/>
                <a:ea typeface="+mj-ea"/>
                <a:cs typeface="+mj-cs"/>
              </a:rPr>
              <a:t>FS Greeter Training</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8376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5E643A-607E-0341-985E-E51F1ACFE3A9}"/>
              </a:ext>
            </a:extLst>
          </p:cNvPr>
          <p:cNvSpPr/>
          <p:nvPr/>
        </p:nvSpPr>
        <p:spPr>
          <a:xfrm>
            <a:off x="0" y="843677"/>
            <a:ext cx="12192000" cy="5170646"/>
          </a:xfrm>
          <a:prstGeom prst="rect">
            <a:avLst/>
          </a:prstGeom>
        </p:spPr>
        <p:txBody>
          <a:bodyPr wrap="square">
            <a:spAutoFit/>
          </a:bodyPr>
          <a:lstStyle/>
          <a:p>
            <a:r>
              <a:rPr lang="en-US" sz="6600" b="1" dirty="0">
                <a:solidFill>
                  <a:srgbClr val="333333"/>
                </a:solidFill>
                <a:latin typeface="Georgia" panose="02040502050405020303" pitchFamily="18" charset="0"/>
              </a:rPr>
              <a:t>If you're not willing to extend God's peace, then take down your cross and be the social club you apparently are.</a:t>
            </a:r>
            <a:endParaRPr lang="en-US" sz="6600" b="1" dirty="0"/>
          </a:p>
        </p:txBody>
      </p:sp>
    </p:spTree>
    <p:extLst>
      <p:ext uri="{BB962C8B-B14F-4D97-AF65-F5344CB8AC3E}">
        <p14:creationId xmlns:p14="http://schemas.microsoft.com/office/powerpoint/2010/main" val="2136838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D6E4FE-D4E2-A740-91C1-A64F2C5C0F54}"/>
              </a:ext>
            </a:extLst>
          </p:cNvPr>
          <p:cNvSpPr/>
          <p:nvPr/>
        </p:nvSpPr>
        <p:spPr>
          <a:xfrm>
            <a:off x="0" y="120402"/>
            <a:ext cx="12192000" cy="6617196"/>
          </a:xfrm>
          <a:prstGeom prst="rect">
            <a:avLst/>
          </a:prstGeom>
        </p:spPr>
        <p:txBody>
          <a:bodyPr wrap="square">
            <a:spAutoFit/>
          </a:bodyPr>
          <a:lstStyle/>
          <a:p>
            <a:r>
              <a:rPr lang="en-US" sz="3200" b="1" dirty="0">
                <a:latin typeface="Tahoma" panose="020B0604030504040204" pitchFamily="34" charset="0"/>
              </a:rPr>
              <a:t>When someone new walks through the door of a church, </a:t>
            </a:r>
          </a:p>
          <a:p>
            <a:endParaRPr lang="en-US" sz="3200" b="1" dirty="0">
              <a:latin typeface="Tahoma" panose="020B0604030504040204" pitchFamily="34" charset="0"/>
            </a:endParaRPr>
          </a:p>
          <a:p>
            <a:r>
              <a:rPr lang="en-US" sz="3600" b="1" dirty="0">
                <a:latin typeface="Tahoma" panose="020B0604030504040204" pitchFamily="34" charset="0"/>
              </a:rPr>
              <a:t>The first question is cultural: “Is there anyone here like me?” </a:t>
            </a:r>
          </a:p>
          <a:p>
            <a:endParaRPr lang="en-US" sz="3600" b="1" dirty="0"/>
          </a:p>
          <a:p>
            <a:r>
              <a:rPr lang="en-US" sz="3600" b="1" dirty="0">
                <a:latin typeface="Tahoma" panose="020B0604030504040204" pitchFamily="34" charset="0"/>
              </a:rPr>
              <a:t>The second question is personal: “Is there anyone here who is interested in me?” </a:t>
            </a:r>
          </a:p>
          <a:p>
            <a:endParaRPr lang="en-US" sz="3600" b="1" dirty="0">
              <a:latin typeface="Tahoma" panose="020B0604030504040204" pitchFamily="34" charset="0"/>
            </a:endParaRPr>
          </a:p>
          <a:p>
            <a:r>
              <a:rPr lang="en-US" sz="3600" b="1" dirty="0">
                <a:latin typeface="Tahoma" panose="020B0604030504040204" pitchFamily="34" charset="0"/>
              </a:rPr>
              <a:t>The answer of the welcoming congregation is, “There are many like you. We welcome you no matter who you are.” </a:t>
            </a:r>
            <a:endParaRPr lang="en-US" sz="3600" b="1" dirty="0"/>
          </a:p>
          <a:p>
            <a:endParaRPr lang="en-US" sz="3600" b="1" dirty="0"/>
          </a:p>
        </p:txBody>
      </p:sp>
    </p:spTree>
    <p:extLst>
      <p:ext uri="{BB962C8B-B14F-4D97-AF65-F5344CB8AC3E}">
        <p14:creationId xmlns:p14="http://schemas.microsoft.com/office/powerpoint/2010/main" val="2210735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CE675C6-BB6D-964B-A3DF-2B6D9C233A30}"/>
              </a:ext>
            </a:extLst>
          </p:cNvPr>
          <p:cNvSpPr>
            <a:spLocks noChangeArrowheads="1"/>
          </p:cNvSpPr>
          <p:nvPr/>
        </p:nvSpPr>
        <p:spPr bwMode="auto">
          <a:xfrm rot="10800000" flipV="1">
            <a:off x="34513" y="762542"/>
            <a:ext cx="12209289" cy="763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ahoma" panose="020B0604030504040204" pitchFamily="34" charset="0"/>
              </a:rPr>
              <a:t>Visitors</a:t>
            </a:r>
            <a:r>
              <a:rPr kumimoji="0" lang="en-US" altLang="en-US" sz="2400" i="0" u="none" strike="noStrike" cap="none" normalizeH="0" baseline="0" dirty="0">
                <a:ln>
                  <a:noFill/>
                </a:ln>
                <a:solidFill>
                  <a:schemeClr val="tx1"/>
                </a:solidFill>
                <a:effectLst/>
                <a:latin typeface="Tahoma" panose="020B0604030504040204" pitchFamily="34" charset="0"/>
              </a:rPr>
              <a:t> are people who attend a worship service or event at a church but are not likely to be regularly connected to the congregation (they live out of town, they have another church home, etc.). Remember, welcoming is not about growing your church, so visitors deserve special attention even if you never see them again. </a:t>
            </a:r>
            <a:endParaRPr lang="en-US" altLang="en-US" sz="2400" dirty="0">
              <a:latin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ahoma" panose="020B0604030504040204" pitchFamily="34" charset="0"/>
              </a:rPr>
              <a:t>Guests</a:t>
            </a:r>
            <a:r>
              <a:rPr kumimoji="0" lang="en-US" altLang="en-US" sz="2400" i="0" u="none" strike="noStrike" cap="none" normalizeH="0" baseline="0" dirty="0">
                <a:ln>
                  <a:noFill/>
                </a:ln>
                <a:solidFill>
                  <a:schemeClr val="tx1"/>
                </a:solidFill>
                <a:effectLst/>
                <a:latin typeface="Tahoma" panose="020B0604030504040204" pitchFamily="34" charset="0"/>
              </a:rPr>
              <a:t> are people who attend worship or another event, perhaps at the personal invitation of someone from the church, who may reasonably be expected to return and get involved in the congregation. Those treated as “honored guests” are likely to return.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i="0" u="none" strike="noStrike" cap="none" normalizeH="0" baseline="0" dirty="0">
              <a:ln>
                <a:noFill/>
              </a:ln>
              <a:solidFill>
                <a:schemeClr val="tx1"/>
              </a:solidFill>
              <a:effectLst/>
              <a:latin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Tahoma" panose="020B0604030504040204" pitchFamily="34" charset="0"/>
              </a:rPr>
              <a:t>Newcomers</a:t>
            </a:r>
            <a:r>
              <a:rPr kumimoji="0" lang="en-US" altLang="en-US" sz="2400" i="0" u="none" strike="noStrike" cap="none" normalizeH="0" baseline="0" dirty="0">
                <a:ln>
                  <a:noFill/>
                </a:ln>
                <a:solidFill>
                  <a:schemeClr val="tx1"/>
                </a:solidFill>
                <a:effectLst/>
                <a:latin typeface="Tahoma" panose="020B0604030504040204" pitchFamily="34" charset="0"/>
              </a:rPr>
              <a:t> are people who are relatively new to a congregation—not yet members, no longer first-time guests—interested in connecting with the church and its members. Newcomers are trying to find a way into the life and ministries of your church, so it’s important to remove barriers and serve their needs. </a:t>
            </a:r>
            <a:endParaRPr kumimoji="0" lang="en-US" altLang="en-US" sz="240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20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24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1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0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9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9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9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9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9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9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0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9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9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9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9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8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9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9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9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r>
              <a:rPr kumimoji="0" lang="en-US" altLang="en-US" sz="100" b="0" i="0" u="none" strike="noStrike" cap="none" normalizeH="0" baseline="0" dirty="0">
                <a:ln>
                  <a:noFill/>
                </a:ln>
                <a:solidFill>
                  <a:schemeClr val="tx1"/>
                </a:solidFill>
                <a:effectLst/>
                <a:latin typeface="Arial" panose="020B0604020202020204" pitchFamily="34" charset="0"/>
              </a:rPr>
              <a:t>    </a:t>
            </a:r>
            <a:r>
              <a:rPr kumimoji="0" lang="en-US" altLang="en-US" sz="13600" b="0" i="0" u="none" strike="noStrike" cap="none" normalizeH="0" baseline="0" dirty="0">
                <a:ln>
                  <a:noFill/>
                </a:ln>
                <a:solidFill>
                  <a:schemeClr val="tx1"/>
                </a:solidFill>
                <a:effectLst/>
                <a:latin typeface="Arial" panose="020B0604020202020204" pitchFamily="34" charset="0"/>
              </a:rPr>
              <a:t> </a:t>
            </a:r>
            <a:r>
              <a:rPr kumimoji="0" lang="en-US" altLang="en-US" sz="1800" b="0" i="0" u="none" strike="noStrike" cap="none" normalizeH="0" baseline="0" dirty="0">
                <a:ln>
                  <a:noFill/>
                </a:ln>
                <a:solidFill>
                  <a:schemeClr val="tx1"/>
                </a:solidFill>
                <a:effectLst/>
                <a:latin typeface="Arial" panose="020B0604020202020204" pitchFamily="34" charset="0"/>
              </a:rPr>
              <a:t> </a:t>
            </a:r>
          </a:p>
        </p:txBody>
      </p:sp>
      <p:pic>
        <p:nvPicPr>
          <p:cNvPr id="1028" name="Picture 4" descr="page11image3780880">
            <a:extLst>
              <a:ext uri="{FF2B5EF4-FFF2-40B4-BE49-F238E27FC236}">
                <a16:creationId xmlns:a16="http://schemas.microsoft.com/office/drawing/2014/main" id="{1556A544-4463-6844-BCD0-EB2B1D4496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2142958" y="-381001"/>
            <a:ext cx="346242" cy="519363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page11image3758832">
            <a:extLst>
              <a:ext uri="{FF2B5EF4-FFF2-40B4-BE49-F238E27FC236}">
                <a16:creationId xmlns:a16="http://schemas.microsoft.com/office/drawing/2014/main" id="{B5DA6EB6-69A9-D445-B55C-A4683C7639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5271" y="-762000"/>
            <a:ext cx="10703984" cy="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ge11image3768400">
            <a:extLst>
              <a:ext uri="{FF2B5EF4-FFF2-40B4-BE49-F238E27FC236}">
                <a16:creationId xmlns:a16="http://schemas.microsoft.com/office/drawing/2014/main" id="{E47D3A97-4D87-DF4A-8CB5-3F9E021321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771" y="-762000"/>
            <a:ext cx="10703984" cy="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page11image3760080">
            <a:extLst>
              <a:ext uri="{FF2B5EF4-FFF2-40B4-BE49-F238E27FC236}">
                <a16:creationId xmlns:a16="http://schemas.microsoft.com/office/drawing/2014/main" id="{ED3F5FCA-DF3B-3541-B178-86463CA4B8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6700671" y="-736600"/>
            <a:ext cx="346242" cy="34624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age11image3753008">
            <a:extLst>
              <a:ext uri="{FF2B5EF4-FFF2-40B4-BE49-F238E27FC236}">
                <a16:creationId xmlns:a16="http://schemas.microsoft.com/office/drawing/2014/main" id="{B371882A-100D-3D4F-B2B9-210761506E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6435308" y="-609601"/>
            <a:ext cx="865605" cy="2077453"/>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page11image3764240">
            <a:extLst>
              <a:ext uri="{FF2B5EF4-FFF2-40B4-BE49-F238E27FC236}">
                <a16:creationId xmlns:a16="http://schemas.microsoft.com/office/drawing/2014/main" id="{C3F78920-44A5-0D42-B9BD-312AA896AC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6849729" y="-635001"/>
            <a:ext cx="692484" cy="173121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page11image5053872">
            <a:extLst>
              <a:ext uri="{FF2B5EF4-FFF2-40B4-BE49-F238E27FC236}">
                <a16:creationId xmlns:a16="http://schemas.microsoft.com/office/drawing/2014/main" id="{946F9773-5CD8-5A45-B346-F408C96BD3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V="1">
            <a:off x="6936957" y="-660401"/>
            <a:ext cx="865606"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page11image3756544">
            <a:extLst>
              <a:ext uri="{FF2B5EF4-FFF2-40B4-BE49-F238E27FC236}">
                <a16:creationId xmlns:a16="http://schemas.microsoft.com/office/drawing/2014/main" id="{8A512D3D-DE2E-5342-B39B-D61C211102E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V="1">
            <a:off x="7530850" y="-660401"/>
            <a:ext cx="519363"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age11image3791904">
            <a:extLst>
              <a:ext uri="{FF2B5EF4-FFF2-40B4-BE49-F238E27FC236}">
                <a16:creationId xmlns:a16="http://schemas.microsoft.com/office/drawing/2014/main" id="{2DBCB86D-BEED-9548-B8D8-F16F8BA5A20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V="1">
            <a:off x="3601929" y="66073"/>
            <a:ext cx="692485"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page11image5057568">
            <a:extLst>
              <a:ext uri="{FF2B5EF4-FFF2-40B4-BE49-F238E27FC236}">
                <a16:creationId xmlns:a16="http://schemas.microsoft.com/office/drawing/2014/main" id="{8910A1CF-1B17-424E-B095-75ED0462EC7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V="1">
            <a:off x="7854615" y="-660401"/>
            <a:ext cx="692485"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page11image5057008">
            <a:extLst>
              <a:ext uri="{FF2B5EF4-FFF2-40B4-BE49-F238E27FC236}">
                <a16:creationId xmlns:a16="http://schemas.microsoft.com/office/drawing/2014/main" id="{D1378026-ADBE-574F-A81F-3273B0B7330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V="1">
            <a:off x="8107028" y="-660401"/>
            <a:ext cx="692485"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page11image5026880">
            <a:extLst>
              <a:ext uri="{FF2B5EF4-FFF2-40B4-BE49-F238E27FC236}">
                <a16:creationId xmlns:a16="http://schemas.microsoft.com/office/drawing/2014/main" id="{98290710-7336-414E-A2E6-445658E5F11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V="1">
            <a:off x="8199019" y="-660401"/>
            <a:ext cx="865606"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page11image5043232">
            <a:extLst>
              <a:ext uri="{FF2B5EF4-FFF2-40B4-BE49-F238E27FC236}">
                <a16:creationId xmlns:a16="http://schemas.microsoft.com/office/drawing/2014/main" id="{C37FCD08-DC48-5C49-87E4-AA93B821C4F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V="1">
            <a:off x="8632490" y="-660401"/>
            <a:ext cx="692485"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page11image3790448">
            <a:extLst>
              <a:ext uri="{FF2B5EF4-FFF2-40B4-BE49-F238E27FC236}">
                <a16:creationId xmlns:a16="http://schemas.microsoft.com/office/drawing/2014/main" id="{0EA8DA6D-92FA-BC43-8077-3AA3D456D8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V="1">
            <a:off x="8884903" y="-660401"/>
            <a:ext cx="692485"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page11image5771328">
            <a:extLst>
              <a:ext uri="{FF2B5EF4-FFF2-40B4-BE49-F238E27FC236}">
                <a16:creationId xmlns:a16="http://schemas.microsoft.com/office/drawing/2014/main" id="{8C27D287-AEA3-B440-B8B7-2FE0C33CA0B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V="1">
            <a:off x="9137315" y="-660401"/>
            <a:ext cx="692485"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page11image3776512">
            <a:extLst>
              <a:ext uri="{FF2B5EF4-FFF2-40B4-BE49-F238E27FC236}">
                <a16:creationId xmlns:a16="http://schemas.microsoft.com/office/drawing/2014/main" id="{115B78B6-409A-C149-87E4-1E193FDDAE4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V="1">
            <a:off x="9389728" y="-660401"/>
            <a:ext cx="692485"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page11image3707040">
            <a:extLst>
              <a:ext uri="{FF2B5EF4-FFF2-40B4-BE49-F238E27FC236}">
                <a16:creationId xmlns:a16="http://schemas.microsoft.com/office/drawing/2014/main" id="{1D0C3EDB-A084-BB49-A53D-1F907E96568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V="1">
            <a:off x="9481719" y="-660401"/>
            <a:ext cx="865606"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23" descr="page11image3724720">
            <a:extLst>
              <a:ext uri="{FF2B5EF4-FFF2-40B4-BE49-F238E27FC236}">
                <a16:creationId xmlns:a16="http://schemas.microsoft.com/office/drawing/2014/main" id="{B4DD81C8-D92B-2545-84FF-BE330484F59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flipV="1">
            <a:off x="9273506" y="-660401"/>
            <a:ext cx="1384969"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page11image3750304">
            <a:extLst>
              <a:ext uri="{FF2B5EF4-FFF2-40B4-BE49-F238E27FC236}">
                <a16:creationId xmlns:a16="http://schemas.microsoft.com/office/drawing/2014/main" id="{48283159-EC26-3A44-B071-9123791C860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flipV="1">
            <a:off x="10690142" y="-660401"/>
            <a:ext cx="173121"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25" descr="page11image5059472">
            <a:extLst>
              <a:ext uri="{FF2B5EF4-FFF2-40B4-BE49-F238E27FC236}">
                <a16:creationId xmlns:a16="http://schemas.microsoft.com/office/drawing/2014/main" id="{640D464F-E818-BB41-B81B-ED41E3E1EAE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flipV="1">
            <a:off x="10259595" y="-609601"/>
            <a:ext cx="865605" cy="2077453"/>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page11image3759872">
            <a:extLst>
              <a:ext uri="{FF2B5EF4-FFF2-40B4-BE49-F238E27FC236}">
                <a16:creationId xmlns:a16="http://schemas.microsoft.com/office/drawing/2014/main" id="{100E30AD-AB7C-854F-9162-8C56BCB9F0EF}"/>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flipV="1">
            <a:off x="10513595" y="-609601"/>
            <a:ext cx="865605" cy="2077453"/>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descr="page11image3734080">
            <a:extLst>
              <a:ext uri="{FF2B5EF4-FFF2-40B4-BE49-F238E27FC236}">
                <a16:creationId xmlns:a16="http://schemas.microsoft.com/office/drawing/2014/main" id="{4F54BA29-A91A-5541-B6AF-812EA0C7DC9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flipV="1">
            <a:off x="10286331" y="-660401"/>
            <a:ext cx="1384969"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page11image3720144">
            <a:extLst>
              <a:ext uri="{FF2B5EF4-FFF2-40B4-BE49-F238E27FC236}">
                <a16:creationId xmlns:a16="http://schemas.microsoft.com/office/drawing/2014/main" id="{36FC5BC6-5F51-5A40-8BC4-770A62B3C92B}"/>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flipV="1">
            <a:off x="11221704" y="-609601"/>
            <a:ext cx="692484" cy="2077453"/>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29" descr="page11image3716816">
            <a:extLst>
              <a:ext uri="{FF2B5EF4-FFF2-40B4-BE49-F238E27FC236}">
                <a16:creationId xmlns:a16="http://schemas.microsoft.com/office/drawing/2014/main" id="{20D5320C-E3BF-C84D-8573-C340FBFD49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1796546" y="-736600"/>
            <a:ext cx="346242" cy="346242"/>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page11image5009408">
            <a:extLst>
              <a:ext uri="{FF2B5EF4-FFF2-40B4-BE49-F238E27FC236}">
                <a16:creationId xmlns:a16="http://schemas.microsoft.com/office/drawing/2014/main" id="{F02617DF-D20F-5B46-B53B-32897D2BEE80}"/>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flipV="1">
            <a:off x="11531183" y="-609601"/>
            <a:ext cx="865605" cy="2077453"/>
          </a:xfrm>
          <a:prstGeom prst="rect">
            <a:avLst/>
          </a:prstGeom>
          <a:noFill/>
          <a:extLst>
            <a:ext uri="{909E8E84-426E-40DD-AFC4-6F175D3DCCD1}">
              <a14:hiddenFill xmlns:a14="http://schemas.microsoft.com/office/drawing/2010/main">
                <a:solidFill>
                  <a:srgbClr val="FFFFFF"/>
                </a:solidFill>
              </a14:hiddenFill>
            </a:ext>
          </a:extLst>
        </p:spPr>
      </p:pic>
      <p:pic>
        <p:nvPicPr>
          <p:cNvPr id="1055" name="Picture 31" descr="page11image3728672">
            <a:extLst>
              <a:ext uri="{FF2B5EF4-FFF2-40B4-BE49-F238E27FC236}">
                <a16:creationId xmlns:a16="http://schemas.microsoft.com/office/drawing/2014/main" id="{585F6D03-0AB2-3C41-A13D-760FB41D9B94}"/>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flipV="1">
            <a:off x="11785183" y="-609601"/>
            <a:ext cx="865605" cy="2077453"/>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page11image3771312">
            <a:extLst>
              <a:ext uri="{FF2B5EF4-FFF2-40B4-BE49-F238E27FC236}">
                <a16:creationId xmlns:a16="http://schemas.microsoft.com/office/drawing/2014/main" id="{8E3DDBD7-A3C6-A348-A9CD-A26C601793C6}"/>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flipV="1">
            <a:off x="12520446" y="-736600"/>
            <a:ext cx="346242" cy="346242"/>
          </a:xfrm>
          <a:prstGeom prst="rect">
            <a:avLst/>
          </a:prstGeom>
          <a:noFill/>
          <a:extLst>
            <a:ext uri="{909E8E84-426E-40DD-AFC4-6F175D3DCCD1}">
              <a14:hiddenFill xmlns:a14="http://schemas.microsoft.com/office/drawing/2010/main">
                <a:solidFill>
                  <a:srgbClr val="FFFFFF"/>
                </a:solidFill>
              </a14:hiddenFill>
            </a:ext>
          </a:extLst>
        </p:spPr>
      </p:pic>
      <p:pic>
        <p:nvPicPr>
          <p:cNvPr id="1057" name="Picture 33" descr="page11image5820624">
            <a:extLst>
              <a:ext uri="{FF2B5EF4-FFF2-40B4-BE49-F238E27FC236}">
                <a16:creationId xmlns:a16="http://schemas.microsoft.com/office/drawing/2014/main" id="{009AC873-99A2-4347-BFE3-60D886C90A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2415504" y="-635001"/>
            <a:ext cx="692484" cy="1731211"/>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page11image5820832">
            <a:extLst>
              <a:ext uri="{FF2B5EF4-FFF2-40B4-BE49-F238E27FC236}">
                <a16:creationId xmlns:a16="http://schemas.microsoft.com/office/drawing/2014/main" id="{61978A52-A233-BB44-B910-41327A8F25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2663154" y="-635001"/>
            <a:ext cx="692484" cy="1731211"/>
          </a:xfrm>
          <a:prstGeom prst="rect">
            <a:avLst/>
          </a:prstGeom>
          <a:noFill/>
          <a:extLst>
            <a:ext uri="{909E8E84-426E-40DD-AFC4-6F175D3DCCD1}">
              <a14:hiddenFill xmlns:a14="http://schemas.microsoft.com/office/drawing/2010/main">
                <a:solidFill>
                  <a:srgbClr val="FFFFFF"/>
                </a:solidFill>
              </a14:hiddenFill>
            </a:ext>
          </a:extLst>
        </p:spPr>
      </p:pic>
      <p:pic>
        <p:nvPicPr>
          <p:cNvPr id="1059" name="Picture 35" descr="page11image5821040">
            <a:extLst>
              <a:ext uri="{FF2B5EF4-FFF2-40B4-BE49-F238E27FC236}">
                <a16:creationId xmlns:a16="http://schemas.microsoft.com/office/drawing/2014/main" id="{AA3BA067-AC70-844C-91E5-69ABF0002A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2910804" y="-635001"/>
            <a:ext cx="692484" cy="173121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page11image2912928">
            <a:extLst>
              <a:ext uri="{FF2B5EF4-FFF2-40B4-BE49-F238E27FC236}">
                <a16:creationId xmlns:a16="http://schemas.microsoft.com/office/drawing/2014/main" id="{99B767C5-326C-724D-830A-5F40342EB62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V="1">
            <a:off x="12998032" y="-660401"/>
            <a:ext cx="865606"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061" name="Picture 37" descr="page11image5043456">
            <a:extLst>
              <a:ext uri="{FF2B5EF4-FFF2-40B4-BE49-F238E27FC236}">
                <a16:creationId xmlns:a16="http://schemas.microsoft.com/office/drawing/2014/main" id="{E52B364F-132C-9A4E-86D9-1A63A71A6FC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V="1">
            <a:off x="13271082" y="-660401"/>
            <a:ext cx="865606"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page11image2938800">
            <a:extLst>
              <a:ext uri="{FF2B5EF4-FFF2-40B4-BE49-F238E27FC236}">
                <a16:creationId xmlns:a16="http://schemas.microsoft.com/office/drawing/2014/main" id="{4382B3BE-DD14-9E49-991C-6BBF7F7C784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V="1">
            <a:off x="13544132" y="-660401"/>
            <a:ext cx="865606"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063" name="Picture 39" descr="page11image3006224">
            <a:extLst>
              <a:ext uri="{FF2B5EF4-FFF2-40B4-BE49-F238E27FC236}">
                <a16:creationId xmlns:a16="http://schemas.microsoft.com/office/drawing/2014/main" id="{AB701C22-70AD-FB4B-A00A-3042FE04CFF8}"/>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flipV="1">
            <a:off x="13015077" y="-596900"/>
            <a:ext cx="1731211" cy="2250574"/>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page11image3001744">
            <a:extLst>
              <a:ext uri="{FF2B5EF4-FFF2-40B4-BE49-F238E27FC236}">
                <a16:creationId xmlns:a16="http://schemas.microsoft.com/office/drawing/2014/main" id="{23C320A9-A80F-AD48-B834-30AC29F9460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V="1">
            <a:off x="14307803" y="-660401"/>
            <a:ext cx="692485"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065" name="Picture 41" descr="page11image5823536">
            <a:extLst>
              <a:ext uri="{FF2B5EF4-FFF2-40B4-BE49-F238E27FC236}">
                <a16:creationId xmlns:a16="http://schemas.microsoft.com/office/drawing/2014/main" id="{4209E38B-B7CF-0244-AA2A-158A2E70886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V="1">
            <a:off x="14399794" y="-660401"/>
            <a:ext cx="865606"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page11image5823744">
            <a:extLst>
              <a:ext uri="{FF2B5EF4-FFF2-40B4-BE49-F238E27FC236}">
                <a16:creationId xmlns:a16="http://schemas.microsoft.com/office/drawing/2014/main" id="{1198C16C-3451-FA42-A655-D4321EA51BC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V="1">
            <a:off x="14672844" y="-660401"/>
            <a:ext cx="865606"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067" name="Picture 43" descr="page11image5823952">
            <a:extLst>
              <a:ext uri="{FF2B5EF4-FFF2-40B4-BE49-F238E27FC236}">
                <a16:creationId xmlns:a16="http://schemas.microsoft.com/office/drawing/2014/main" id="{C38C3160-E372-A647-963B-F65039558EB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flipV="1">
            <a:off x="15587579" y="-660401"/>
            <a:ext cx="173121"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page11image5824160">
            <a:extLst>
              <a:ext uri="{FF2B5EF4-FFF2-40B4-BE49-F238E27FC236}">
                <a16:creationId xmlns:a16="http://schemas.microsoft.com/office/drawing/2014/main" id="{37C2F51B-8043-6A4A-B103-C3F4CF0929C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flipV="1">
            <a:off x="15798717" y="-660401"/>
            <a:ext cx="173121"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069" name="Picture 45" descr="page11image5824368">
            <a:extLst>
              <a:ext uri="{FF2B5EF4-FFF2-40B4-BE49-F238E27FC236}">
                <a16:creationId xmlns:a16="http://schemas.microsoft.com/office/drawing/2014/main" id="{497FD564-7F57-9545-9F90-8F0524068CD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flipV="1">
            <a:off x="14886906" y="-660401"/>
            <a:ext cx="1384969"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070" name="Picture 46" descr="page11image5824576">
            <a:extLst>
              <a:ext uri="{FF2B5EF4-FFF2-40B4-BE49-F238E27FC236}">
                <a16:creationId xmlns:a16="http://schemas.microsoft.com/office/drawing/2014/main" id="{17724CBC-2B1F-AB45-8186-03C4E1D48E7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flipV="1">
            <a:off x="15982700" y="-609601"/>
            <a:ext cx="519363" cy="2077453"/>
          </a:xfrm>
          <a:prstGeom prst="rect">
            <a:avLst/>
          </a:prstGeom>
          <a:noFill/>
          <a:extLst>
            <a:ext uri="{909E8E84-426E-40DD-AFC4-6F175D3DCCD1}">
              <a14:hiddenFill xmlns:a14="http://schemas.microsoft.com/office/drawing/2010/main">
                <a:solidFill>
                  <a:srgbClr val="FFFFFF"/>
                </a:solidFill>
              </a14:hiddenFill>
            </a:ext>
          </a:extLst>
        </p:spPr>
      </p:pic>
      <p:pic>
        <p:nvPicPr>
          <p:cNvPr id="1071" name="Picture 47" descr="page11image5824784">
            <a:extLst>
              <a:ext uri="{FF2B5EF4-FFF2-40B4-BE49-F238E27FC236}">
                <a16:creationId xmlns:a16="http://schemas.microsoft.com/office/drawing/2014/main" id="{455CAC31-0C1C-9A47-9C48-5A3F672DF05B}"/>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flipV="1">
            <a:off x="16236700" y="-609601"/>
            <a:ext cx="519363" cy="2077453"/>
          </a:xfrm>
          <a:prstGeom prst="rect">
            <a:avLst/>
          </a:prstGeom>
          <a:noFill/>
          <a:extLst>
            <a:ext uri="{909E8E84-426E-40DD-AFC4-6F175D3DCCD1}">
              <a14:hiddenFill xmlns:a14="http://schemas.microsoft.com/office/drawing/2010/main">
                <a:solidFill>
                  <a:srgbClr val="FFFFFF"/>
                </a:solidFill>
              </a14:hiddenFill>
            </a:ext>
          </a:extLst>
        </p:spPr>
      </p:pic>
      <p:pic>
        <p:nvPicPr>
          <p:cNvPr id="1072" name="Picture 48" descr="page11image5824992">
            <a:extLst>
              <a:ext uri="{FF2B5EF4-FFF2-40B4-BE49-F238E27FC236}">
                <a16:creationId xmlns:a16="http://schemas.microsoft.com/office/drawing/2014/main" id="{2D3E7C2A-3BED-9C48-96B9-09EA759189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6651121" y="-736600"/>
            <a:ext cx="346242" cy="346242"/>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49" descr="page11image5825200">
            <a:extLst>
              <a:ext uri="{FF2B5EF4-FFF2-40B4-BE49-F238E27FC236}">
                <a16:creationId xmlns:a16="http://schemas.microsoft.com/office/drawing/2014/main" id="{5C926248-439D-5F43-9183-BF8723BC8C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6867021" y="-736600"/>
            <a:ext cx="346242" cy="346242"/>
          </a:xfrm>
          <a:prstGeom prst="rect">
            <a:avLst/>
          </a:prstGeom>
          <a:noFill/>
          <a:extLst>
            <a:ext uri="{909E8E84-426E-40DD-AFC4-6F175D3DCCD1}">
              <a14:hiddenFill xmlns:a14="http://schemas.microsoft.com/office/drawing/2010/main">
                <a:solidFill>
                  <a:srgbClr val="FFFFFF"/>
                </a:solidFill>
              </a14:hiddenFill>
            </a:ext>
          </a:extLst>
        </p:spPr>
      </p:pic>
      <p:pic>
        <p:nvPicPr>
          <p:cNvPr id="1074" name="Picture 50" descr="page11image5825408">
            <a:extLst>
              <a:ext uri="{FF2B5EF4-FFF2-40B4-BE49-F238E27FC236}">
                <a16:creationId xmlns:a16="http://schemas.microsoft.com/office/drawing/2014/main" id="{92DA37E6-8C70-CB4D-82DA-5871D1034A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7082921" y="-736600"/>
            <a:ext cx="346242" cy="346242"/>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descr="page11image5825616">
            <a:extLst>
              <a:ext uri="{FF2B5EF4-FFF2-40B4-BE49-F238E27FC236}">
                <a16:creationId xmlns:a16="http://schemas.microsoft.com/office/drawing/2014/main" id="{515F8573-2A70-E04C-8E43-0690FB0634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7298821" y="-736600"/>
            <a:ext cx="346242" cy="346242"/>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page11image5043680">
            <a:extLst>
              <a:ext uri="{FF2B5EF4-FFF2-40B4-BE49-F238E27FC236}">
                <a16:creationId xmlns:a16="http://schemas.microsoft.com/office/drawing/2014/main" id="{6DF5BD03-AE1F-2940-9E7F-E1933C97F0D4}"/>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flipV="1">
            <a:off x="17033458" y="-609601"/>
            <a:ext cx="865605" cy="2077453"/>
          </a:xfrm>
          <a:prstGeom prst="rect">
            <a:avLst/>
          </a:prstGeom>
          <a:noFill/>
          <a:extLst>
            <a:ext uri="{909E8E84-426E-40DD-AFC4-6F175D3DCCD1}">
              <a14:hiddenFill xmlns:a14="http://schemas.microsoft.com/office/drawing/2010/main">
                <a:solidFill>
                  <a:srgbClr val="FFFFFF"/>
                </a:solidFill>
              </a14:hiddenFill>
            </a:ext>
          </a:extLst>
        </p:spPr>
      </p:pic>
      <p:pic>
        <p:nvPicPr>
          <p:cNvPr id="1077" name="Picture 53" descr="page11image5826240">
            <a:extLst>
              <a:ext uri="{FF2B5EF4-FFF2-40B4-BE49-F238E27FC236}">
                <a16:creationId xmlns:a16="http://schemas.microsoft.com/office/drawing/2014/main" id="{A0E65102-E753-4C40-A18D-C04FBBD6B35A}"/>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flipV="1">
            <a:off x="17929142" y="-609601"/>
            <a:ext cx="173121" cy="2077453"/>
          </a:xfrm>
          <a:prstGeom prst="rect">
            <a:avLst/>
          </a:prstGeom>
          <a:noFill/>
          <a:extLst>
            <a:ext uri="{909E8E84-426E-40DD-AFC4-6F175D3DCCD1}">
              <a14:hiddenFill xmlns:a14="http://schemas.microsoft.com/office/drawing/2010/main">
                <a:solidFill>
                  <a:srgbClr val="FFFFFF"/>
                </a:solidFill>
              </a14:hiddenFill>
            </a:ext>
          </a:extLst>
        </p:spPr>
      </p:pic>
      <p:pic>
        <p:nvPicPr>
          <p:cNvPr id="1078" name="Picture 54" descr="page11image5826448">
            <a:extLst>
              <a:ext uri="{FF2B5EF4-FFF2-40B4-BE49-F238E27FC236}">
                <a16:creationId xmlns:a16="http://schemas.microsoft.com/office/drawing/2014/main" id="{D4DD543B-22E9-044B-91CC-1E4C480A74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7670129" y="-635001"/>
            <a:ext cx="692484" cy="1731211"/>
          </a:xfrm>
          <a:prstGeom prst="rect">
            <a:avLst/>
          </a:prstGeom>
          <a:noFill/>
          <a:extLst>
            <a:ext uri="{909E8E84-426E-40DD-AFC4-6F175D3DCCD1}">
              <a14:hiddenFill xmlns:a14="http://schemas.microsoft.com/office/drawing/2010/main">
                <a:solidFill>
                  <a:srgbClr val="FFFFFF"/>
                </a:solidFill>
              </a14:hiddenFill>
            </a:ext>
          </a:extLst>
        </p:spPr>
      </p:pic>
      <p:pic>
        <p:nvPicPr>
          <p:cNvPr id="1079" name="Picture 55" descr="page11image913888">
            <a:extLst>
              <a:ext uri="{FF2B5EF4-FFF2-40B4-BE49-F238E27FC236}">
                <a16:creationId xmlns:a16="http://schemas.microsoft.com/office/drawing/2014/main" id="{C2FD36F5-A8D0-E043-8650-B4FE236EC45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V="1">
            <a:off x="17757357" y="-660401"/>
            <a:ext cx="865606"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080" name="Picture 56" descr="page11image5827072">
            <a:extLst>
              <a:ext uri="{FF2B5EF4-FFF2-40B4-BE49-F238E27FC236}">
                <a16:creationId xmlns:a16="http://schemas.microsoft.com/office/drawing/2014/main" id="{E3768B31-B9AD-6C47-8BC6-81394A63D8A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V="1">
            <a:off x="18351250" y="-660401"/>
            <a:ext cx="519363"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081" name="Picture 57" descr="page11image5827280">
            <a:extLst>
              <a:ext uri="{FF2B5EF4-FFF2-40B4-BE49-F238E27FC236}">
                <a16:creationId xmlns:a16="http://schemas.microsoft.com/office/drawing/2014/main" id="{47D1D1B0-76E6-C249-8B8C-81D258862C1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V="1">
            <a:off x="18583025" y="-660401"/>
            <a:ext cx="519363"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082" name="Picture 58" descr="page11image5022176">
            <a:extLst>
              <a:ext uri="{FF2B5EF4-FFF2-40B4-BE49-F238E27FC236}">
                <a16:creationId xmlns:a16="http://schemas.microsoft.com/office/drawing/2014/main" id="{6778AD1C-4416-F246-A7B6-9C968623FE6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V="1">
            <a:off x="18654378" y="-660401"/>
            <a:ext cx="692485"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083" name="Picture 59" descr="page11image2944288">
            <a:extLst>
              <a:ext uri="{FF2B5EF4-FFF2-40B4-BE49-F238E27FC236}">
                <a16:creationId xmlns:a16="http://schemas.microsoft.com/office/drawing/2014/main" id="{473295CD-5FA8-EB4E-848B-7A7177715BA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V="1">
            <a:off x="18746369" y="-660401"/>
            <a:ext cx="865606"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084" name="Picture 60" descr="page11image3005664">
            <a:extLst>
              <a:ext uri="{FF2B5EF4-FFF2-40B4-BE49-F238E27FC236}">
                <a16:creationId xmlns:a16="http://schemas.microsoft.com/office/drawing/2014/main" id="{03CA01BF-11C2-3C41-BF9C-018446BE723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V="1">
            <a:off x="19179840" y="-660401"/>
            <a:ext cx="692485"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085" name="Picture 61" descr="page11image5828736">
            <a:extLst>
              <a:ext uri="{FF2B5EF4-FFF2-40B4-BE49-F238E27FC236}">
                <a16:creationId xmlns:a16="http://schemas.microsoft.com/office/drawing/2014/main" id="{D7CFD8EF-5233-B24E-A4E0-3E4D160AC7F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V="1">
            <a:off x="19271832" y="-660401"/>
            <a:ext cx="865606"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086" name="Picture 62" descr="page11image5828944">
            <a:extLst>
              <a:ext uri="{FF2B5EF4-FFF2-40B4-BE49-F238E27FC236}">
                <a16:creationId xmlns:a16="http://schemas.microsoft.com/office/drawing/2014/main" id="{662CF575-B6DA-4A45-9C2F-9CB9C0EE675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V="1">
            <a:off x="19544882" y="-660401"/>
            <a:ext cx="865606"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087" name="Picture 63" descr="page11image5829152">
            <a:extLst>
              <a:ext uri="{FF2B5EF4-FFF2-40B4-BE49-F238E27FC236}">
                <a16:creationId xmlns:a16="http://schemas.microsoft.com/office/drawing/2014/main" id="{38B6AB5F-B2F4-1149-82AD-D3D2A65EF12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V="1">
            <a:off x="19978353" y="-660401"/>
            <a:ext cx="692485"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088" name="Picture 64" descr="page11image5829360">
            <a:extLst>
              <a:ext uri="{FF2B5EF4-FFF2-40B4-BE49-F238E27FC236}">
                <a16:creationId xmlns:a16="http://schemas.microsoft.com/office/drawing/2014/main" id="{009809FD-AA39-7E45-A4DB-221B4E6A163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flipV="1">
            <a:off x="19589081" y="-660401"/>
            <a:ext cx="1384969"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089" name="Picture 65" descr="page11image5829568">
            <a:extLst>
              <a:ext uri="{FF2B5EF4-FFF2-40B4-BE49-F238E27FC236}">
                <a16:creationId xmlns:a16="http://schemas.microsoft.com/office/drawing/2014/main" id="{B1C8E64E-65A8-7943-9EA4-FE228E446D4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flipV="1">
            <a:off x="21005717" y="-660401"/>
            <a:ext cx="173121"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090" name="Picture 66" descr="page11image5829776">
            <a:extLst>
              <a:ext uri="{FF2B5EF4-FFF2-40B4-BE49-F238E27FC236}">
                <a16:creationId xmlns:a16="http://schemas.microsoft.com/office/drawing/2014/main" id="{A1DD5D24-E5F0-1449-A0B3-047BCF35F4C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flipV="1">
            <a:off x="21216854" y="-660401"/>
            <a:ext cx="173121"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091" name="Picture 67" descr="page11image5829984">
            <a:extLst>
              <a:ext uri="{FF2B5EF4-FFF2-40B4-BE49-F238E27FC236}">
                <a16:creationId xmlns:a16="http://schemas.microsoft.com/office/drawing/2014/main" id="{9C20DA16-A0FC-E14D-BE82-934AB49AAD0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flipV="1">
            <a:off x="21427992" y="-660401"/>
            <a:ext cx="173121"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092" name="Picture 68" descr="page11image5830192">
            <a:extLst>
              <a:ext uri="{FF2B5EF4-FFF2-40B4-BE49-F238E27FC236}">
                <a16:creationId xmlns:a16="http://schemas.microsoft.com/office/drawing/2014/main" id="{5E96F60B-475D-F34B-A2AB-594077BC605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flipV="1">
            <a:off x="21639129" y="-660401"/>
            <a:ext cx="173121"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093" name="Picture 69" descr="page11image5830400">
            <a:extLst>
              <a:ext uri="{FF2B5EF4-FFF2-40B4-BE49-F238E27FC236}">
                <a16:creationId xmlns:a16="http://schemas.microsoft.com/office/drawing/2014/main" id="{E16A6E82-C6C6-BB4D-B41F-5C3EC716C39D}"/>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flipV="1">
            <a:off x="21208583" y="-609601"/>
            <a:ext cx="865605" cy="2077453"/>
          </a:xfrm>
          <a:prstGeom prst="rect">
            <a:avLst/>
          </a:prstGeom>
          <a:noFill/>
          <a:extLst>
            <a:ext uri="{909E8E84-426E-40DD-AFC4-6F175D3DCCD1}">
              <a14:hiddenFill xmlns:a14="http://schemas.microsoft.com/office/drawing/2010/main">
                <a:solidFill>
                  <a:srgbClr val="FFFFFF"/>
                </a:solidFill>
              </a14:hiddenFill>
            </a:ext>
          </a:extLst>
        </p:spPr>
      </p:pic>
      <p:pic>
        <p:nvPicPr>
          <p:cNvPr id="1094" name="Picture 70" descr="page11image5830608">
            <a:extLst>
              <a:ext uri="{FF2B5EF4-FFF2-40B4-BE49-F238E27FC236}">
                <a16:creationId xmlns:a16="http://schemas.microsoft.com/office/drawing/2014/main" id="{EC485B22-A0D7-1B46-8A23-8A23AA67A58E}"/>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flipV="1">
            <a:off x="21462583" y="-609601"/>
            <a:ext cx="865605" cy="2077453"/>
          </a:xfrm>
          <a:prstGeom prst="rect">
            <a:avLst/>
          </a:prstGeom>
          <a:noFill/>
          <a:extLst>
            <a:ext uri="{909E8E84-426E-40DD-AFC4-6F175D3DCCD1}">
              <a14:hiddenFill xmlns:a14="http://schemas.microsoft.com/office/drawing/2010/main">
                <a:solidFill>
                  <a:srgbClr val="FFFFFF"/>
                </a:solidFill>
              </a14:hiddenFill>
            </a:ext>
          </a:extLst>
        </p:spPr>
      </p:pic>
      <p:pic>
        <p:nvPicPr>
          <p:cNvPr id="1095" name="Picture 71" descr="page11image2916512">
            <a:extLst>
              <a:ext uri="{FF2B5EF4-FFF2-40B4-BE49-F238E27FC236}">
                <a16:creationId xmlns:a16="http://schemas.microsoft.com/office/drawing/2014/main" id="{8B5729A3-78A9-FB42-BC0E-9A1E73F1FD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V="1">
            <a:off x="21716582" y="-660401"/>
            <a:ext cx="865606"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096" name="Picture 72" descr="page11image5831232">
            <a:extLst>
              <a:ext uri="{FF2B5EF4-FFF2-40B4-BE49-F238E27FC236}">
                <a16:creationId xmlns:a16="http://schemas.microsoft.com/office/drawing/2014/main" id="{8B298D5B-D605-934F-99D2-07F3D0523FF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V="1">
            <a:off x="22150053" y="-660401"/>
            <a:ext cx="692485"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097" name="Picture 73" descr="page11image5831440">
            <a:extLst>
              <a:ext uri="{FF2B5EF4-FFF2-40B4-BE49-F238E27FC236}">
                <a16:creationId xmlns:a16="http://schemas.microsoft.com/office/drawing/2014/main" id="{2D34828A-B97A-7045-8205-DDDC58CA4D8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V="1">
            <a:off x="22402465" y="-660401"/>
            <a:ext cx="692485"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098" name="Picture 74" descr="page11image5831648">
            <a:extLst>
              <a:ext uri="{FF2B5EF4-FFF2-40B4-BE49-F238E27FC236}">
                <a16:creationId xmlns:a16="http://schemas.microsoft.com/office/drawing/2014/main" id="{56320A5A-339F-2140-91F1-BF1A87E319C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V="1">
            <a:off x="22654878" y="-660401"/>
            <a:ext cx="692485"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099" name="Picture 75" descr="page11image5831856">
            <a:extLst>
              <a:ext uri="{FF2B5EF4-FFF2-40B4-BE49-F238E27FC236}">
                <a16:creationId xmlns:a16="http://schemas.microsoft.com/office/drawing/2014/main" id="{FB245CA6-0DBE-AF4D-ACFC-3321605609A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V="1">
            <a:off x="22907290" y="-660401"/>
            <a:ext cx="692485"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100" name="Picture 76" descr="page11image5832064">
            <a:extLst>
              <a:ext uri="{FF2B5EF4-FFF2-40B4-BE49-F238E27FC236}">
                <a16:creationId xmlns:a16="http://schemas.microsoft.com/office/drawing/2014/main" id="{2AA10F87-9206-D84B-9725-59BE1E895446}"/>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flipV="1">
            <a:off x="22999282" y="-660401"/>
            <a:ext cx="865606"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101" name="Picture 77" descr="page11image5832272">
            <a:extLst>
              <a:ext uri="{FF2B5EF4-FFF2-40B4-BE49-F238E27FC236}">
                <a16:creationId xmlns:a16="http://schemas.microsoft.com/office/drawing/2014/main" id="{5793A430-66A6-1A49-875B-7FEC2FFF407D}"/>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flipV="1">
            <a:off x="23272332" y="-660401"/>
            <a:ext cx="865606" cy="1384969"/>
          </a:xfrm>
          <a:prstGeom prst="rect">
            <a:avLst/>
          </a:prstGeom>
          <a:noFill/>
          <a:extLst>
            <a:ext uri="{909E8E84-426E-40DD-AFC4-6F175D3DCCD1}">
              <a14:hiddenFill xmlns:a14="http://schemas.microsoft.com/office/drawing/2010/main">
                <a:solidFill>
                  <a:srgbClr val="FFFFFF"/>
                </a:solidFill>
              </a14:hiddenFill>
            </a:ext>
          </a:extLst>
        </p:spPr>
      </p:pic>
      <p:pic>
        <p:nvPicPr>
          <p:cNvPr id="1102" name="Picture 78" descr="page11image5832480">
            <a:extLst>
              <a:ext uri="{FF2B5EF4-FFF2-40B4-BE49-F238E27FC236}">
                <a16:creationId xmlns:a16="http://schemas.microsoft.com/office/drawing/2014/main" id="{968D80AC-2615-A641-873A-04309FD1863E}"/>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flipV="1">
            <a:off x="23545383" y="-609601"/>
            <a:ext cx="865605" cy="2077453"/>
          </a:xfrm>
          <a:prstGeom prst="rect">
            <a:avLst/>
          </a:prstGeom>
          <a:noFill/>
          <a:extLst>
            <a:ext uri="{909E8E84-426E-40DD-AFC4-6F175D3DCCD1}">
              <a14:hiddenFill xmlns:a14="http://schemas.microsoft.com/office/drawing/2010/main">
                <a:solidFill>
                  <a:srgbClr val="FFFFFF"/>
                </a:solidFill>
              </a14:hiddenFill>
            </a:ext>
          </a:extLst>
        </p:spPr>
      </p:pic>
      <p:pic>
        <p:nvPicPr>
          <p:cNvPr id="1103" name="Picture 79" descr="page11image5832688">
            <a:extLst>
              <a:ext uri="{FF2B5EF4-FFF2-40B4-BE49-F238E27FC236}">
                <a16:creationId xmlns:a16="http://schemas.microsoft.com/office/drawing/2014/main" id="{87C6CBFB-AD46-BC4E-B92A-271E2EF093EC}"/>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flipV="1">
            <a:off x="24280646" y="-736600"/>
            <a:ext cx="346242" cy="346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2779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8C6E7D-CCFF-F04A-80D6-AE4539DA63E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29511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55C153-79F5-294E-9661-05BFA8D48028}"/>
              </a:ext>
            </a:extLst>
          </p:cNvPr>
          <p:cNvSpPr/>
          <p:nvPr/>
        </p:nvSpPr>
        <p:spPr>
          <a:xfrm>
            <a:off x="0" y="0"/>
            <a:ext cx="12192000" cy="6617196"/>
          </a:xfrm>
          <a:prstGeom prst="rect">
            <a:avLst/>
          </a:prstGeom>
        </p:spPr>
        <p:txBody>
          <a:bodyPr wrap="square">
            <a:spAutoFit/>
          </a:bodyPr>
          <a:lstStyle/>
          <a:p>
            <a:pPr algn="ctr"/>
            <a:r>
              <a:rPr lang="en-US" sz="3200" b="1" dirty="0">
                <a:effectLst/>
                <a:latin typeface="Tahoma" panose="020B0604030504040204" pitchFamily="34" charset="0"/>
              </a:rPr>
              <a:t>Welcome Team No No’s</a:t>
            </a:r>
            <a:endParaRPr lang="en-US" sz="3200" dirty="0">
              <a:effectLst/>
            </a:endParaRPr>
          </a:p>
          <a:p>
            <a:pPr marL="742950" lvl="1" indent="-285750">
              <a:buFont typeface="Arial" panose="020B0604020202020204" pitchFamily="34" charset="0"/>
              <a:buChar char="•"/>
            </a:pPr>
            <a:r>
              <a:rPr lang="en-US" sz="2800" dirty="0">
                <a:effectLst/>
                <a:latin typeface="Tahoma" panose="020B0604030504040204" pitchFamily="34" charset="0"/>
              </a:rPr>
              <a:t>Getting caught up in lengthy conversations with people. </a:t>
            </a:r>
          </a:p>
          <a:p>
            <a:pPr lvl="1"/>
            <a:endParaRPr lang="en-US" sz="2800" dirty="0">
              <a:effectLst/>
              <a:latin typeface="Tahoma" panose="020B0604030504040204" pitchFamily="34" charset="0"/>
            </a:endParaRPr>
          </a:p>
          <a:p>
            <a:pPr marL="742950" lvl="1" indent="-285750">
              <a:buFont typeface="Arial" panose="020B0604020202020204" pitchFamily="34" charset="0"/>
              <a:buChar char="•"/>
            </a:pPr>
            <a:r>
              <a:rPr lang="en-US" sz="2800" dirty="0">
                <a:effectLst/>
                <a:latin typeface="Tahoma" panose="020B0604030504040204" pitchFamily="34" charset="0"/>
              </a:rPr>
              <a:t>Interrogating newcomers or keeping them too long at the doors, especially if your conversation keeps others outside. </a:t>
            </a:r>
          </a:p>
          <a:p>
            <a:pPr marL="742950" lvl="1" indent="-285750">
              <a:buFont typeface="Arial" panose="020B0604020202020204" pitchFamily="34" charset="0"/>
              <a:buChar char="•"/>
            </a:pPr>
            <a:endParaRPr lang="en-US" sz="2800" dirty="0">
              <a:effectLst/>
              <a:latin typeface="Tahoma" panose="020B0604030504040204" pitchFamily="34" charset="0"/>
            </a:endParaRPr>
          </a:p>
          <a:p>
            <a:pPr marL="742950" lvl="1" indent="-285750">
              <a:buFont typeface="Arial" panose="020B0604020202020204" pitchFamily="34" charset="0"/>
              <a:buChar char="•"/>
            </a:pPr>
            <a:r>
              <a:rPr lang="en-US" sz="2800" dirty="0">
                <a:effectLst/>
                <a:latin typeface="Tahoma" panose="020B0604030504040204" pitchFamily="34" charset="0"/>
              </a:rPr>
              <a:t>Leaving people hanging while waiting for an answer or assistance with a problem. </a:t>
            </a:r>
          </a:p>
          <a:p>
            <a:pPr marL="742950" lvl="1" indent="-285750">
              <a:buFont typeface="Arial" panose="020B0604020202020204" pitchFamily="34" charset="0"/>
              <a:buChar char="•"/>
            </a:pPr>
            <a:endParaRPr lang="en-US" sz="2800" dirty="0">
              <a:effectLst/>
              <a:latin typeface="Tahoma" panose="020B0604030504040204" pitchFamily="34" charset="0"/>
            </a:endParaRPr>
          </a:p>
          <a:p>
            <a:pPr marL="742950" lvl="1" indent="-285750">
              <a:buFont typeface="Arial" panose="020B0604020202020204" pitchFamily="34" charset="0"/>
              <a:buChar char="•"/>
            </a:pPr>
            <a:r>
              <a:rPr lang="en-US" sz="2800" dirty="0">
                <a:effectLst/>
                <a:latin typeface="Tahoma" panose="020B0604030504040204" pitchFamily="34" charset="0"/>
              </a:rPr>
              <a:t>Kissing and hugging; some people (regulars and newcomers alike) feel awkward about being touched in such a personal way by an acquaintance. </a:t>
            </a:r>
          </a:p>
          <a:p>
            <a:pPr marL="742950" lvl="1" indent="-285750">
              <a:buFont typeface="Arial" panose="020B0604020202020204" pitchFamily="34" charset="0"/>
              <a:buChar char="•"/>
            </a:pPr>
            <a:endParaRPr lang="en-US" sz="2800" dirty="0">
              <a:effectLst/>
              <a:latin typeface="Tahoma" panose="020B0604030504040204" pitchFamily="34" charset="0"/>
            </a:endParaRPr>
          </a:p>
          <a:p>
            <a:pPr marL="742950" lvl="1" indent="-285750">
              <a:buFont typeface="Arial" panose="020B0604020202020204" pitchFamily="34" charset="0"/>
              <a:buChar char="•"/>
            </a:pPr>
            <a:r>
              <a:rPr lang="en-US" sz="2800" dirty="0">
                <a:effectLst/>
                <a:latin typeface="Tahoma" panose="020B0604030504040204" pitchFamily="34" charset="0"/>
              </a:rPr>
              <a:t>Leaving your assignment unattended, especially close to the start of worship when newcomers are likely to arrive. </a:t>
            </a:r>
          </a:p>
        </p:txBody>
      </p:sp>
    </p:spTree>
    <p:extLst>
      <p:ext uri="{BB962C8B-B14F-4D97-AF65-F5344CB8AC3E}">
        <p14:creationId xmlns:p14="http://schemas.microsoft.com/office/powerpoint/2010/main" val="3865605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D59C3C-974C-A240-A8A1-425D3486F561}"/>
              </a:ext>
            </a:extLst>
          </p:cNvPr>
          <p:cNvSpPr/>
          <p:nvPr/>
        </p:nvSpPr>
        <p:spPr>
          <a:xfrm>
            <a:off x="1082842" y="1817911"/>
            <a:ext cx="10551695" cy="3970318"/>
          </a:xfrm>
          <a:prstGeom prst="rect">
            <a:avLst/>
          </a:prstGeom>
        </p:spPr>
        <p:txBody>
          <a:bodyPr wrap="square">
            <a:spAutoFit/>
          </a:bodyPr>
          <a:lstStyle/>
          <a:p>
            <a:r>
              <a:rPr lang="en-US" sz="3600" b="1" dirty="0">
                <a:latin typeface="Cooper Black" panose="0208090404030B020404" pitchFamily="18" charset="77"/>
              </a:rPr>
              <a:t>It is very important that team members be attentive to the body language of those they are attending to. Some people appreciate a lot of attention, while others would rather be on their own. Be sensitive to the person’s demeanor and make a judgment call of how to make them feel comfortable. </a:t>
            </a:r>
          </a:p>
        </p:txBody>
      </p:sp>
      <p:sp>
        <p:nvSpPr>
          <p:cNvPr id="3" name="TextBox 2">
            <a:extLst>
              <a:ext uri="{FF2B5EF4-FFF2-40B4-BE49-F238E27FC236}">
                <a16:creationId xmlns:a16="http://schemas.microsoft.com/office/drawing/2014/main" id="{B8E376AE-7186-8D45-9064-DB7F72D2FE4D}"/>
              </a:ext>
            </a:extLst>
          </p:cNvPr>
          <p:cNvSpPr txBox="1"/>
          <p:nvPr/>
        </p:nvSpPr>
        <p:spPr>
          <a:xfrm>
            <a:off x="1082842" y="397042"/>
            <a:ext cx="9901990" cy="1107996"/>
          </a:xfrm>
          <a:prstGeom prst="rect">
            <a:avLst/>
          </a:prstGeom>
          <a:noFill/>
        </p:spPr>
        <p:txBody>
          <a:bodyPr wrap="square" rtlCol="0">
            <a:spAutoFit/>
          </a:bodyPr>
          <a:lstStyle/>
          <a:p>
            <a:pPr algn="ctr"/>
            <a:r>
              <a:rPr lang="en-US" sz="6600" b="1" dirty="0"/>
              <a:t>Body Language</a:t>
            </a:r>
          </a:p>
        </p:txBody>
      </p:sp>
    </p:spTree>
    <p:extLst>
      <p:ext uri="{BB962C8B-B14F-4D97-AF65-F5344CB8AC3E}">
        <p14:creationId xmlns:p14="http://schemas.microsoft.com/office/powerpoint/2010/main" val="1519926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4A409F-DE66-204D-834A-3EC8308C4D5E}"/>
              </a:ext>
            </a:extLst>
          </p:cNvPr>
          <p:cNvSpPr/>
          <p:nvPr/>
        </p:nvSpPr>
        <p:spPr>
          <a:xfrm>
            <a:off x="-192505" y="1221939"/>
            <a:ext cx="12192000" cy="5509200"/>
          </a:xfrm>
          <a:prstGeom prst="rect">
            <a:avLst/>
          </a:prstGeom>
        </p:spPr>
        <p:txBody>
          <a:bodyPr wrap="square">
            <a:spAutoFit/>
          </a:bodyPr>
          <a:lstStyle/>
          <a:p>
            <a:pPr algn="ctr"/>
            <a:r>
              <a:rPr lang="en-US" sz="3200" dirty="0">
                <a:latin typeface="Times New Roman,Bold" pitchFamily="2" charset="0"/>
              </a:rPr>
              <a:t>Become genuinely interested in other people. </a:t>
            </a:r>
          </a:p>
          <a:p>
            <a:pPr algn="ctr">
              <a:buFont typeface="+mj-lt"/>
              <a:buAutoNum type="arabicPeriod"/>
            </a:pPr>
            <a:endParaRPr lang="en-US" sz="3200" dirty="0">
              <a:latin typeface="Times New Roman,Bold" pitchFamily="2" charset="0"/>
            </a:endParaRPr>
          </a:p>
          <a:p>
            <a:pPr algn="ctr"/>
            <a:r>
              <a:rPr lang="en-US" sz="3200" dirty="0">
                <a:latin typeface="Times New Roman,Bold" pitchFamily="2" charset="0"/>
              </a:rPr>
              <a:t>Smile. </a:t>
            </a:r>
          </a:p>
          <a:p>
            <a:pPr algn="ctr">
              <a:buFont typeface="+mj-lt"/>
              <a:buAutoNum type="arabicPeriod"/>
            </a:pPr>
            <a:endParaRPr lang="en-US" sz="3200" dirty="0">
              <a:latin typeface="Times New Roman,Bold" pitchFamily="2" charset="0"/>
            </a:endParaRPr>
          </a:p>
          <a:p>
            <a:pPr algn="ctr"/>
            <a:r>
              <a:rPr lang="en-US" sz="3200" dirty="0">
                <a:latin typeface="Times New Roman,Bold" pitchFamily="2" charset="0"/>
              </a:rPr>
              <a:t>Remember the person's name.</a:t>
            </a:r>
          </a:p>
          <a:p>
            <a:pPr algn="ctr"/>
            <a:endParaRPr lang="en-US" sz="3200" dirty="0">
              <a:latin typeface="Times New Roman,Bold" pitchFamily="2" charset="0"/>
            </a:endParaRPr>
          </a:p>
          <a:p>
            <a:pPr algn="ctr"/>
            <a:r>
              <a:rPr lang="en-US" sz="3200" dirty="0">
                <a:latin typeface="Times New Roman,Bold" pitchFamily="2" charset="0"/>
              </a:rPr>
              <a:t>Be a good listener. Encourage others to talk about themselves. </a:t>
            </a:r>
          </a:p>
          <a:p>
            <a:pPr algn="ctr">
              <a:buFont typeface="+mj-lt"/>
              <a:buAutoNum type="arabicPeriod"/>
            </a:pPr>
            <a:endParaRPr lang="en-US" sz="3200" dirty="0">
              <a:latin typeface="Times New Roman,Bold" pitchFamily="2" charset="0"/>
            </a:endParaRPr>
          </a:p>
          <a:p>
            <a:pPr algn="ctr"/>
            <a:r>
              <a:rPr lang="en-US" sz="3200" dirty="0">
                <a:latin typeface="Times New Roman,Bold" pitchFamily="2" charset="0"/>
              </a:rPr>
              <a:t>Talk in terms of the other person's interests. </a:t>
            </a:r>
          </a:p>
          <a:p>
            <a:pPr algn="ctr">
              <a:buFont typeface="+mj-lt"/>
              <a:buAutoNum type="arabicPeriod"/>
            </a:pPr>
            <a:endParaRPr lang="en-US" sz="3200" dirty="0">
              <a:latin typeface="Times New Roman,Bold" pitchFamily="2" charset="0"/>
            </a:endParaRPr>
          </a:p>
          <a:p>
            <a:pPr algn="ctr"/>
            <a:r>
              <a:rPr lang="en-US" sz="3200" dirty="0">
                <a:latin typeface="Times New Roman,Bold" pitchFamily="2" charset="0"/>
              </a:rPr>
              <a:t>Make the other person feel important - and do it sincerely. </a:t>
            </a:r>
          </a:p>
        </p:txBody>
      </p:sp>
      <p:sp>
        <p:nvSpPr>
          <p:cNvPr id="3" name="TextBox 2">
            <a:extLst>
              <a:ext uri="{FF2B5EF4-FFF2-40B4-BE49-F238E27FC236}">
                <a16:creationId xmlns:a16="http://schemas.microsoft.com/office/drawing/2014/main" id="{FB34C354-41DF-EA42-8AC8-6CE83C4B1BA8}"/>
              </a:ext>
            </a:extLst>
          </p:cNvPr>
          <p:cNvSpPr txBox="1"/>
          <p:nvPr/>
        </p:nvSpPr>
        <p:spPr>
          <a:xfrm>
            <a:off x="372979" y="288758"/>
            <a:ext cx="10684042" cy="707886"/>
          </a:xfrm>
          <a:prstGeom prst="rect">
            <a:avLst/>
          </a:prstGeom>
          <a:noFill/>
        </p:spPr>
        <p:txBody>
          <a:bodyPr wrap="square" rtlCol="0">
            <a:spAutoFit/>
          </a:bodyPr>
          <a:lstStyle/>
          <a:p>
            <a:pPr algn="ctr"/>
            <a:r>
              <a:rPr lang="en-US" sz="4000" b="1" dirty="0">
                <a:latin typeface="American Typewriter" panose="02090604020004020304" pitchFamily="18" charset="77"/>
              </a:rPr>
              <a:t>Six ways to make people like you…</a:t>
            </a:r>
          </a:p>
        </p:txBody>
      </p:sp>
    </p:spTree>
    <p:extLst>
      <p:ext uri="{BB962C8B-B14F-4D97-AF65-F5344CB8AC3E}">
        <p14:creationId xmlns:p14="http://schemas.microsoft.com/office/powerpoint/2010/main" val="1989267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376491-293B-1F41-9B53-AEEA05358EB1}"/>
              </a:ext>
            </a:extLst>
          </p:cNvPr>
          <p:cNvSpPr/>
          <p:nvPr/>
        </p:nvSpPr>
        <p:spPr>
          <a:xfrm>
            <a:off x="0" y="479679"/>
            <a:ext cx="12192000" cy="5509200"/>
          </a:xfrm>
          <a:prstGeom prst="rect">
            <a:avLst/>
          </a:prstGeom>
        </p:spPr>
        <p:txBody>
          <a:bodyPr wrap="square">
            <a:spAutoFit/>
          </a:bodyPr>
          <a:lstStyle/>
          <a:p>
            <a:r>
              <a:rPr lang="en-US" sz="2000" b="1" dirty="0">
                <a:latin typeface="Tahoma" panose="020B0604030504040204" pitchFamily="34" charset="0"/>
              </a:rPr>
              <a:t>Don’t know what to say to a visitor? Here are a few conversation starters: </a:t>
            </a:r>
          </a:p>
          <a:p>
            <a:endParaRPr lang="en-US" sz="2000" dirty="0"/>
          </a:p>
          <a:p>
            <a:pPr>
              <a:buFont typeface="+mj-lt"/>
              <a:buAutoNum type="arabicPeriod"/>
            </a:pPr>
            <a:r>
              <a:rPr lang="en-US" sz="2400" dirty="0">
                <a:latin typeface="Tahoma" panose="020B0604030504040204" pitchFamily="34" charset="0"/>
              </a:rPr>
              <a:t>Offer a handshake or fist bump, etc. and say, “Hello. My name is _____________, and 	you are ...?” </a:t>
            </a:r>
          </a:p>
          <a:p>
            <a:pPr>
              <a:buFont typeface="+mj-lt"/>
              <a:buAutoNum type="arabicPeriod"/>
            </a:pPr>
            <a:endParaRPr lang="en-US" sz="2400" dirty="0">
              <a:latin typeface="Tahoma" panose="020B0604030504040204" pitchFamily="34" charset="0"/>
            </a:endParaRPr>
          </a:p>
          <a:p>
            <a:pPr>
              <a:buFont typeface="+mj-lt"/>
              <a:buAutoNum type="arabicPeriod"/>
            </a:pPr>
            <a:r>
              <a:rPr lang="en-US" sz="2400" dirty="0">
                <a:latin typeface="Tahoma" panose="020B0604030504040204" pitchFamily="34" charset="0"/>
              </a:rPr>
              <a:t>Wait for a response and repeat the person’s name so you make sure that you get it 	right and so you can more easily remember it. </a:t>
            </a:r>
          </a:p>
          <a:p>
            <a:pPr>
              <a:buFont typeface="+mj-lt"/>
              <a:buAutoNum type="arabicPeriod"/>
            </a:pPr>
            <a:endParaRPr lang="en-US" sz="2400" dirty="0">
              <a:latin typeface="Tahoma" panose="020B0604030504040204" pitchFamily="34" charset="0"/>
            </a:endParaRPr>
          </a:p>
          <a:p>
            <a:pPr>
              <a:buFont typeface="+mj-lt"/>
              <a:buAutoNum type="arabicPeriod"/>
            </a:pPr>
            <a:r>
              <a:rPr lang="en-US" sz="2400" dirty="0">
                <a:latin typeface="Tahoma" panose="020B0604030504040204" pitchFamily="34" charset="0"/>
              </a:rPr>
              <a:t>If you think you know the face but can’t recall the name, try this approach: </a:t>
            </a:r>
          </a:p>
          <a:p>
            <a:r>
              <a:rPr lang="en-US" sz="2400" dirty="0">
                <a:latin typeface="Tahoma" panose="020B0604030504040204" pitchFamily="34" charset="0"/>
              </a:rPr>
              <a:t>	“Hello, I’m ____________________. I believe I’ve seen you here before but I 	don’t know that we’ve had the 	opportunity to meet. What is your name?” </a:t>
            </a:r>
          </a:p>
          <a:p>
            <a:pPr>
              <a:buFont typeface="+mj-lt"/>
              <a:buAutoNum type="arabicPeriod"/>
            </a:pPr>
            <a:endParaRPr lang="en-US" sz="2400" dirty="0">
              <a:latin typeface="Tahoma" panose="020B0604030504040204" pitchFamily="34" charset="0"/>
            </a:endParaRPr>
          </a:p>
          <a:p>
            <a:r>
              <a:rPr lang="en-US" sz="2400" dirty="0">
                <a:latin typeface="Tahoma" panose="020B0604030504040204" pitchFamily="34" charset="0"/>
              </a:rPr>
              <a:t>4.Don’t be embarrassed if you’re welcoming a member and don’t know that person’s 	name—or be offended if someone doesn’t remember yours. We need to offer 	grace to one another, just as we would to new people. </a:t>
            </a:r>
          </a:p>
        </p:txBody>
      </p:sp>
    </p:spTree>
    <p:extLst>
      <p:ext uri="{BB962C8B-B14F-4D97-AF65-F5344CB8AC3E}">
        <p14:creationId xmlns:p14="http://schemas.microsoft.com/office/powerpoint/2010/main" val="3431542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1309E8-BD92-C84B-9FC0-2C3C374335AF}"/>
              </a:ext>
            </a:extLst>
          </p:cNvPr>
          <p:cNvSpPr/>
          <p:nvPr/>
        </p:nvSpPr>
        <p:spPr>
          <a:xfrm>
            <a:off x="0" y="445220"/>
            <a:ext cx="12103768" cy="5632311"/>
          </a:xfrm>
          <a:prstGeom prst="rect">
            <a:avLst/>
          </a:prstGeom>
        </p:spPr>
        <p:txBody>
          <a:bodyPr wrap="square">
            <a:spAutoFit/>
          </a:bodyPr>
          <a:lstStyle/>
          <a:p>
            <a:pPr algn="ctr"/>
            <a:r>
              <a:rPr lang="en-US" sz="2400" b="1" dirty="0">
                <a:latin typeface="Arial" panose="020B0604020202020204" pitchFamily="34" charset="0"/>
              </a:rPr>
              <a:t>How to Not Lose Sight of Visitors </a:t>
            </a:r>
          </a:p>
          <a:p>
            <a:pPr algn="ctr"/>
            <a:endParaRPr lang="en-US" sz="2400" dirty="0"/>
          </a:p>
          <a:p>
            <a:r>
              <a:rPr lang="en-US" sz="2400" dirty="0">
                <a:latin typeface="TimesNewRomanPSMT"/>
              </a:rPr>
              <a:t>Four things leaders can do to help visitors feel at home….</a:t>
            </a:r>
          </a:p>
          <a:p>
            <a:endParaRPr lang="en-US" sz="2400" dirty="0"/>
          </a:p>
          <a:p>
            <a:r>
              <a:rPr lang="en-US" sz="2400" b="1" dirty="0">
                <a:latin typeface="Arial" panose="020B0604020202020204" pitchFamily="34" charset="0"/>
              </a:rPr>
              <a:t>Don’t worry about your own needs, but the needs of the visitor. </a:t>
            </a:r>
          </a:p>
          <a:p>
            <a:r>
              <a:rPr lang="en-US" sz="2400" b="1" i="1" dirty="0">
                <a:latin typeface="TimesNewRomanPS"/>
              </a:rPr>
              <a:t>	I can implement this into my role by…..</a:t>
            </a:r>
          </a:p>
          <a:p>
            <a:r>
              <a:rPr lang="en-US" sz="2400" b="1" i="1" dirty="0">
                <a:latin typeface="TimesNewRomanPS"/>
              </a:rPr>
              <a:t> </a:t>
            </a:r>
            <a:endParaRPr lang="en-US" sz="2400" b="1" dirty="0">
              <a:latin typeface="Arial" panose="020B0604020202020204" pitchFamily="34" charset="0"/>
            </a:endParaRPr>
          </a:p>
          <a:p>
            <a:r>
              <a:rPr lang="en-US" sz="2400" b="1" dirty="0">
                <a:latin typeface="Arial" panose="020B0604020202020204" pitchFamily="34" charset="0"/>
              </a:rPr>
              <a:t>Choose hospitality over a quick greeting. </a:t>
            </a:r>
          </a:p>
          <a:p>
            <a:r>
              <a:rPr lang="en-US" sz="2400" b="1" i="1" dirty="0">
                <a:latin typeface="TimesNewRomanPS"/>
              </a:rPr>
              <a:t>           	I can implement this into my role by…..</a:t>
            </a:r>
          </a:p>
          <a:p>
            <a:r>
              <a:rPr lang="en-US" sz="2400" b="1" i="1" dirty="0">
                <a:latin typeface="TimesNewRomanPS"/>
              </a:rPr>
              <a:t> </a:t>
            </a:r>
            <a:endParaRPr lang="en-US" sz="2400" b="1" dirty="0">
              <a:latin typeface="Arial" panose="020B0604020202020204" pitchFamily="34" charset="0"/>
            </a:endParaRPr>
          </a:p>
          <a:p>
            <a:r>
              <a:rPr lang="en-US" sz="2400" b="1" dirty="0">
                <a:latin typeface="Arial" panose="020B0604020202020204" pitchFamily="34" charset="0"/>
              </a:rPr>
              <a:t>Recognize Sunday school as an initial contact point. </a:t>
            </a:r>
          </a:p>
          <a:p>
            <a:pPr lvl="1"/>
            <a:r>
              <a:rPr lang="en-US" sz="2400" b="1" i="1" dirty="0">
                <a:latin typeface="TimesNewRomanPS"/>
              </a:rPr>
              <a:t>	I can implement this into my role by …..</a:t>
            </a:r>
          </a:p>
          <a:p>
            <a:pPr lvl="1"/>
            <a:endParaRPr lang="en-US" sz="2400" b="1" dirty="0">
              <a:latin typeface="Arial" panose="020B0604020202020204" pitchFamily="34" charset="0"/>
            </a:endParaRPr>
          </a:p>
          <a:p>
            <a:r>
              <a:rPr lang="en-US" sz="2400" b="1" dirty="0">
                <a:latin typeface="Arial" panose="020B0604020202020204" pitchFamily="34" charset="0"/>
              </a:rPr>
              <a:t>Become a visitor for a day at a church in my community. </a:t>
            </a:r>
          </a:p>
          <a:p>
            <a:r>
              <a:rPr lang="en-US" sz="2400" b="1" i="1" dirty="0">
                <a:latin typeface="TimesNewRomanPS"/>
              </a:rPr>
              <a:t>	One thing I learned from this experience that I can implement is…</a:t>
            </a:r>
            <a:endParaRPr lang="en-US" sz="2400" b="1" dirty="0">
              <a:latin typeface="Arial" panose="020B0604020202020204" pitchFamily="34" charset="0"/>
            </a:endParaRPr>
          </a:p>
        </p:txBody>
      </p:sp>
    </p:spTree>
    <p:extLst>
      <p:ext uri="{BB962C8B-B14F-4D97-AF65-F5344CB8AC3E}">
        <p14:creationId xmlns:p14="http://schemas.microsoft.com/office/powerpoint/2010/main" val="2782184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D26497-5BFC-F246-B2C0-31CCA06D174B}"/>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70625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EAF29D5-4FFE-7E45-A42E-5A5ECB0062B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71482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DA2439-BB16-4E41-AA34-430E856F9DED}"/>
              </a:ext>
            </a:extLst>
          </p:cNvPr>
          <p:cNvSpPr/>
          <p:nvPr/>
        </p:nvSpPr>
        <p:spPr>
          <a:xfrm>
            <a:off x="220579" y="404336"/>
            <a:ext cx="6096000" cy="3108543"/>
          </a:xfrm>
          <a:prstGeom prst="rect">
            <a:avLst/>
          </a:prstGeom>
        </p:spPr>
        <p:txBody>
          <a:bodyPr>
            <a:spAutoFit/>
          </a:bodyPr>
          <a:lstStyle/>
          <a:p>
            <a:pPr fontAlgn="base"/>
            <a:r>
              <a:rPr lang="en-US" sz="2800" dirty="0">
                <a:solidFill>
                  <a:srgbClr val="333333"/>
                </a:solidFill>
                <a:latin typeface="Georgia" panose="02040502050405020303" pitchFamily="18" charset="0"/>
              </a:rPr>
              <a:t>Best Buy’s C.A.R.E. Plus:</a:t>
            </a:r>
          </a:p>
          <a:p>
            <a:pPr fontAlgn="base"/>
            <a:endParaRPr lang="en-US" sz="2800" dirty="0">
              <a:solidFill>
                <a:srgbClr val="333333"/>
              </a:solidFill>
              <a:latin typeface="Georgia" panose="02040502050405020303" pitchFamily="18" charset="0"/>
            </a:endParaRPr>
          </a:p>
          <a:p>
            <a:pPr fontAlgn="base">
              <a:buFont typeface="Arial" panose="020B0604020202020204" pitchFamily="34" charset="0"/>
              <a:buChar char="•"/>
            </a:pPr>
            <a:r>
              <a:rPr lang="en-US" sz="2800" dirty="0">
                <a:solidFill>
                  <a:srgbClr val="333333"/>
                </a:solidFill>
                <a:latin typeface="inherit"/>
              </a:rPr>
              <a:t>Contact (approach the customer)</a:t>
            </a:r>
          </a:p>
          <a:p>
            <a:pPr fontAlgn="base">
              <a:buFont typeface="Arial" panose="020B0604020202020204" pitchFamily="34" charset="0"/>
              <a:buChar char="•"/>
            </a:pPr>
            <a:r>
              <a:rPr lang="en-US" sz="2800" dirty="0">
                <a:solidFill>
                  <a:srgbClr val="333333"/>
                </a:solidFill>
                <a:latin typeface="inherit"/>
              </a:rPr>
              <a:t>Ask (engage the customer)</a:t>
            </a:r>
          </a:p>
          <a:p>
            <a:pPr fontAlgn="base">
              <a:buFont typeface="Arial" panose="020B0604020202020204" pitchFamily="34" charset="0"/>
              <a:buChar char="•"/>
            </a:pPr>
            <a:r>
              <a:rPr lang="en-US" sz="2800" dirty="0">
                <a:solidFill>
                  <a:srgbClr val="333333"/>
                </a:solidFill>
                <a:latin typeface="inherit"/>
              </a:rPr>
              <a:t>Recommend (suggest solutions or better alternatives)</a:t>
            </a:r>
          </a:p>
          <a:p>
            <a:pPr fontAlgn="base">
              <a:buFont typeface="Arial" panose="020B0604020202020204" pitchFamily="34" charset="0"/>
              <a:buChar char="•"/>
            </a:pPr>
            <a:r>
              <a:rPr lang="en-US" sz="2800" dirty="0">
                <a:solidFill>
                  <a:srgbClr val="333333"/>
                </a:solidFill>
                <a:latin typeface="inherit"/>
              </a:rPr>
              <a:t>Encourage (stroke the customer’s ego)</a:t>
            </a:r>
            <a:endParaRPr lang="en-US" sz="2800" b="0" i="0" dirty="0">
              <a:solidFill>
                <a:srgbClr val="333333"/>
              </a:solidFill>
              <a:effectLst/>
              <a:latin typeface="inherit"/>
            </a:endParaRPr>
          </a:p>
        </p:txBody>
      </p:sp>
      <p:sp>
        <p:nvSpPr>
          <p:cNvPr id="5" name="Rectangle 4">
            <a:extLst>
              <a:ext uri="{FF2B5EF4-FFF2-40B4-BE49-F238E27FC236}">
                <a16:creationId xmlns:a16="http://schemas.microsoft.com/office/drawing/2014/main" id="{BDEC1C66-82D8-574B-9060-259C89E299C0}"/>
              </a:ext>
            </a:extLst>
          </p:cNvPr>
          <p:cNvSpPr/>
          <p:nvPr/>
        </p:nvSpPr>
        <p:spPr>
          <a:xfrm>
            <a:off x="6096000" y="3946700"/>
            <a:ext cx="6096000" cy="2677656"/>
          </a:xfrm>
          <a:prstGeom prst="rect">
            <a:avLst/>
          </a:prstGeom>
        </p:spPr>
        <p:txBody>
          <a:bodyPr>
            <a:spAutoFit/>
          </a:bodyPr>
          <a:lstStyle/>
          <a:p>
            <a:pPr fontAlgn="base"/>
            <a:r>
              <a:rPr lang="en-US" sz="2800" dirty="0">
                <a:solidFill>
                  <a:srgbClr val="333333"/>
                </a:solidFill>
                <a:latin typeface="Georgia" panose="02040502050405020303" pitchFamily="18" charset="0"/>
              </a:rPr>
              <a:t>Fresh Start’s Visitor Philosophy:</a:t>
            </a:r>
          </a:p>
          <a:p>
            <a:pPr fontAlgn="base"/>
            <a:r>
              <a:rPr lang="en-US" sz="2800" dirty="0">
                <a:solidFill>
                  <a:srgbClr val="333333"/>
                </a:solidFill>
                <a:latin typeface="Georgia" panose="02040502050405020303" pitchFamily="18" charset="0"/>
              </a:rPr>
              <a:t>1.</a:t>
            </a:r>
          </a:p>
          <a:p>
            <a:pPr fontAlgn="base"/>
            <a:r>
              <a:rPr lang="en-US" sz="2800" dirty="0">
                <a:solidFill>
                  <a:srgbClr val="333333"/>
                </a:solidFill>
                <a:latin typeface="Georgia" panose="02040502050405020303" pitchFamily="18" charset="0"/>
              </a:rPr>
              <a:t>2. </a:t>
            </a:r>
          </a:p>
          <a:p>
            <a:pPr fontAlgn="base"/>
            <a:r>
              <a:rPr lang="en-US" sz="2800" dirty="0">
                <a:solidFill>
                  <a:srgbClr val="333333"/>
                </a:solidFill>
                <a:latin typeface="Georgia" panose="02040502050405020303" pitchFamily="18" charset="0"/>
              </a:rPr>
              <a:t>3. </a:t>
            </a:r>
          </a:p>
          <a:p>
            <a:pPr fontAlgn="base"/>
            <a:r>
              <a:rPr lang="en-US" sz="2800" dirty="0">
                <a:solidFill>
                  <a:srgbClr val="333333"/>
                </a:solidFill>
                <a:latin typeface="Georgia" panose="02040502050405020303" pitchFamily="18" charset="0"/>
              </a:rPr>
              <a:t>4. </a:t>
            </a:r>
          </a:p>
          <a:p>
            <a:pPr fontAlgn="base"/>
            <a:r>
              <a:rPr lang="en-US" sz="2800" dirty="0">
                <a:solidFill>
                  <a:srgbClr val="333333"/>
                </a:solidFill>
                <a:latin typeface="Georgia" panose="02040502050405020303" pitchFamily="18" charset="0"/>
              </a:rPr>
              <a:t>5.</a:t>
            </a:r>
          </a:p>
        </p:txBody>
      </p:sp>
      <p:pic>
        <p:nvPicPr>
          <p:cNvPr id="7" name="Picture 6">
            <a:extLst>
              <a:ext uri="{FF2B5EF4-FFF2-40B4-BE49-F238E27FC236}">
                <a16:creationId xmlns:a16="http://schemas.microsoft.com/office/drawing/2014/main" id="{F4280F35-15E8-0045-B56B-913743ACFAE2}"/>
              </a:ext>
            </a:extLst>
          </p:cNvPr>
          <p:cNvPicPr>
            <a:picLocks noChangeAspect="1"/>
          </p:cNvPicPr>
          <p:nvPr/>
        </p:nvPicPr>
        <p:blipFill>
          <a:blip r:embed="rId2"/>
          <a:stretch>
            <a:fillRect/>
          </a:stretch>
        </p:blipFill>
        <p:spPr>
          <a:xfrm>
            <a:off x="6316579" y="320457"/>
            <a:ext cx="4831080" cy="3108543"/>
          </a:xfrm>
          <a:prstGeom prst="rect">
            <a:avLst/>
          </a:prstGeom>
        </p:spPr>
      </p:pic>
      <p:pic>
        <p:nvPicPr>
          <p:cNvPr id="9" name="Picture 8">
            <a:extLst>
              <a:ext uri="{FF2B5EF4-FFF2-40B4-BE49-F238E27FC236}">
                <a16:creationId xmlns:a16="http://schemas.microsoft.com/office/drawing/2014/main" id="{C5E8BB4E-F01C-9343-97C1-6B391FD2BEA8}"/>
              </a:ext>
            </a:extLst>
          </p:cNvPr>
          <p:cNvPicPr>
            <a:picLocks noChangeAspect="1"/>
          </p:cNvPicPr>
          <p:nvPr/>
        </p:nvPicPr>
        <p:blipFill>
          <a:blip r:embed="rId3"/>
          <a:stretch>
            <a:fillRect/>
          </a:stretch>
        </p:blipFill>
        <p:spPr>
          <a:xfrm>
            <a:off x="609600" y="4114800"/>
            <a:ext cx="4488180" cy="2125980"/>
          </a:xfrm>
          <a:prstGeom prst="rect">
            <a:avLst/>
          </a:prstGeom>
        </p:spPr>
      </p:pic>
    </p:spTree>
    <p:extLst>
      <p:ext uri="{BB962C8B-B14F-4D97-AF65-F5344CB8AC3E}">
        <p14:creationId xmlns:p14="http://schemas.microsoft.com/office/powerpoint/2010/main" val="267148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436085-D20D-8F4A-8C64-282EE04A3F61}"/>
              </a:ext>
            </a:extLst>
          </p:cNvPr>
          <p:cNvSpPr/>
          <p:nvPr/>
        </p:nvSpPr>
        <p:spPr>
          <a:xfrm>
            <a:off x="0" y="505923"/>
            <a:ext cx="12007516" cy="5509200"/>
          </a:xfrm>
          <a:prstGeom prst="rect">
            <a:avLst/>
          </a:prstGeom>
        </p:spPr>
        <p:txBody>
          <a:bodyPr wrap="square">
            <a:spAutoFit/>
          </a:bodyPr>
          <a:lstStyle/>
          <a:p>
            <a:pPr algn="ctr"/>
            <a:r>
              <a:rPr lang="en-US" sz="3200" b="1" dirty="0">
                <a:latin typeface="Tahoma" panose="020B0604030504040204" pitchFamily="34" charset="0"/>
              </a:rPr>
              <a:t>Fresh Start Sunday Morning Rules of Contact </a:t>
            </a:r>
          </a:p>
          <a:p>
            <a:endParaRPr lang="en-US" sz="3200" b="1" dirty="0">
              <a:latin typeface="Tahoma" panose="020B0604030504040204" pitchFamily="34" charset="0"/>
            </a:endParaRPr>
          </a:p>
          <a:p>
            <a:r>
              <a:rPr lang="en-US" sz="3200" b="1" dirty="0">
                <a:latin typeface="Tahoma" panose="020B0604030504040204" pitchFamily="34" charset="0"/>
              </a:rPr>
              <a:t>Circle of 10: </a:t>
            </a:r>
            <a:r>
              <a:rPr lang="en-US" sz="3200" dirty="0">
                <a:latin typeface="Tahoma" panose="020B0604030504040204" pitchFamily="34" charset="0"/>
              </a:rPr>
              <a:t>Greet anyone, member or guest, who comes within ten feet of you. Make a special effort to greet the people you don’t already know within your Circle of 10. </a:t>
            </a:r>
          </a:p>
          <a:p>
            <a:endParaRPr lang="en-US" sz="3200" dirty="0"/>
          </a:p>
          <a:p>
            <a:r>
              <a:rPr lang="en-US" sz="3200" b="1" dirty="0">
                <a:latin typeface="Tahoma" panose="020B0604030504040204" pitchFamily="34" charset="0"/>
              </a:rPr>
              <a:t>Rule of Three: </a:t>
            </a:r>
            <a:r>
              <a:rPr lang="en-US" sz="3200" dirty="0">
                <a:latin typeface="Tahoma" panose="020B0604030504040204" pitchFamily="34" charset="0"/>
              </a:rPr>
              <a:t>Please do not talk to other members for the first three minutes after the service. Talk only to those you don’t know or people you know are guests. It takes guests about three minutes to exit the church after worship and we need to make sure someone has made contact with them before they leave. </a:t>
            </a:r>
            <a:endParaRPr lang="en-US" sz="3200" dirty="0"/>
          </a:p>
        </p:txBody>
      </p:sp>
    </p:spTree>
    <p:extLst>
      <p:ext uri="{BB962C8B-B14F-4D97-AF65-F5344CB8AC3E}">
        <p14:creationId xmlns:p14="http://schemas.microsoft.com/office/powerpoint/2010/main" val="964168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agonal Stripe 2">
            <a:extLst>
              <a:ext uri="{FF2B5EF4-FFF2-40B4-BE49-F238E27FC236}">
                <a16:creationId xmlns:a16="http://schemas.microsoft.com/office/drawing/2014/main" id="{B62DA4BB-0943-A74B-947C-8D3E58C39CF0}"/>
              </a:ext>
            </a:extLst>
          </p:cNvPr>
          <p:cNvSpPr/>
          <p:nvPr/>
        </p:nvSpPr>
        <p:spPr>
          <a:xfrm rot="3643924">
            <a:off x="3969574" y="-277912"/>
            <a:ext cx="1265467" cy="2191230"/>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gonal Stripe 3">
            <a:extLst>
              <a:ext uri="{FF2B5EF4-FFF2-40B4-BE49-F238E27FC236}">
                <a16:creationId xmlns:a16="http://schemas.microsoft.com/office/drawing/2014/main" id="{5C241F84-167F-C54A-BA9D-FE276B01C52B}"/>
              </a:ext>
            </a:extLst>
          </p:cNvPr>
          <p:cNvSpPr/>
          <p:nvPr/>
        </p:nvSpPr>
        <p:spPr>
          <a:xfrm rot="6663974" flipV="1">
            <a:off x="713094" y="295333"/>
            <a:ext cx="1654411" cy="2003397"/>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Diagonal Stripe 4">
            <a:extLst>
              <a:ext uri="{FF2B5EF4-FFF2-40B4-BE49-F238E27FC236}">
                <a16:creationId xmlns:a16="http://schemas.microsoft.com/office/drawing/2014/main" id="{03D528DF-94C8-6144-B714-D1EE4E8BFB50}"/>
              </a:ext>
            </a:extLst>
          </p:cNvPr>
          <p:cNvSpPr/>
          <p:nvPr/>
        </p:nvSpPr>
        <p:spPr>
          <a:xfrm rot="2010596">
            <a:off x="6732473" y="183741"/>
            <a:ext cx="1983681" cy="1267925"/>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Diagonal Stripe 6">
            <a:extLst>
              <a:ext uri="{FF2B5EF4-FFF2-40B4-BE49-F238E27FC236}">
                <a16:creationId xmlns:a16="http://schemas.microsoft.com/office/drawing/2014/main" id="{DFD4980A-5CF2-BD46-8AB0-37094050DEB2}"/>
              </a:ext>
            </a:extLst>
          </p:cNvPr>
          <p:cNvSpPr/>
          <p:nvPr/>
        </p:nvSpPr>
        <p:spPr>
          <a:xfrm rot="9048175" flipV="1">
            <a:off x="9964773" y="295333"/>
            <a:ext cx="1654411" cy="2003397"/>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Diagonal Stripe 7">
            <a:extLst>
              <a:ext uri="{FF2B5EF4-FFF2-40B4-BE49-F238E27FC236}">
                <a16:creationId xmlns:a16="http://schemas.microsoft.com/office/drawing/2014/main" id="{CFBFFAFD-EBB9-9D43-A4EA-68BC5B556817}"/>
              </a:ext>
            </a:extLst>
          </p:cNvPr>
          <p:cNvSpPr/>
          <p:nvPr/>
        </p:nvSpPr>
        <p:spPr>
          <a:xfrm rot="6663974" flipV="1">
            <a:off x="832445" y="1067737"/>
            <a:ext cx="1654411" cy="2003397"/>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iagonal Stripe 8">
            <a:extLst>
              <a:ext uri="{FF2B5EF4-FFF2-40B4-BE49-F238E27FC236}">
                <a16:creationId xmlns:a16="http://schemas.microsoft.com/office/drawing/2014/main" id="{DB8026D5-F768-C44E-B019-CC1EF1CB84C5}"/>
              </a:ext>
            </a:extLst>
          </p:cNvPr>
          <p:cNvSpPr/>
          <p:nvPr/>
        </p:nvSpPr>
        <p:spPr>
          <a:xfrm rot="6663974" flipV="1">
            <a:off x="1039222" y="1840137"/>
            <a:ext cx="1654411" cy="2003397"/>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iagonal Stripe 9">
            <a:extLst>
              <a:ext uri="{FF2B5EF4-FFF2-40B4-BE49-F238E27FC236}">
                <a16:creationId xmlns:a16="http://schemas.microsoft.com/office/drawing/2014/main" id="{0036EF6A-4BBE-3045-992E-A229B4DF6297}"/>
              </a:ext>
            </a:extLst>
          </p:cNvPr>
          <p:cNvSpPr/>
          <p:nvPr/>
        </p:nvSpPr>
        <p:spPr>
          <a:xfrm rot="6663974" flipV="1">
            <a:off x="1125522" y="2705264"/>
            <a:ext cx="1654411" cy="2003397"/>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iagonal Stripe 10">
            <a:extLst>
              <a:ext uri="{FF2B5EF4-FFF2-40B4-BE49-F238E27FC236}">
                <a16:creationId xmlns:a16="http://schemas.microsoft.com/office/drawing/2014/main" id="{616D1892-5960-FA44-8F84-1B2C5253B561}"/>
              </a:ext>
            </a:extLst>
          </p:cNvPr>
          <p:cNvSpPr/>
          <p:nvPr/>
        </p:nvSpPr>
        <p:spPr>
          <a:xfrm rot="6663974" flipV="1">
            <a:off x="1184004" y="3673089"/>
            <a:ext cx="1654411" cy="2003397"/>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Diagonal Stripe 11">
            <a:extLst>
              <a:ext uri="{FF2B5EF4-FFF2-40B4-BE49-F238E27FC236}">
                <a16:creationId xmlns:a16="http://schemas.microsoft.com/office/drawing/2014/main" id="{284779C5-780A-3B47-8312-54507BB94FAD}"/>
              </a:ext>
            </a:extLst>
          </p:cNvPr>
          <p:cNvSpPr/>
          <p:nvPr/>
        </p:nvSpPr>
        <p:spPr>
          <a:xfrm rot="3643924">
            <a:off x="4149804" y="415387"/>
            <a:ext cx="1265467" cy="2191230"/>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Diagonal Stripe 12">
            <a:extLst>
              <a:ext uri="{FF2B5EF4-FFF2-40B4-BE49-F238E27FC236}">
                <a16:creationId xmlns:a16="http://schemas.microsoft.com/office/drawing/2014/main" id="{87F0BAFB-1D1C-D246-8B43-2EC2D422F6AB}"/>
              </a:ext>
            </a:extLst>
          </p:cNvPr>
          <p:cNvSpPr/>
          <p:nvPr/>
        </p:nvSpPr>
        <p:spPr>
          <a:xfrm rot="3643924">
            <a:off x="4323194" y="1232747"/>
            <a:ext cx="1265467" cy="2191230"/>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iagonal Stripe 13">
            <a:extLst>
              <a:ext uri="{FF2B5EF4-FFF2-40B4-BE49-F238E27FC236}">
                <a16:creationId xmlns:a16="http://schemas.microsoft.com/office/drawing/2014/main" id="{140273C8-8C9A-CC40-9F3B-32750424DE24}"/>
              </a:ext>
            </a:extLst>
          </p:cNvPr>
          <p:cNvSpPr/>
          <p:nvPr/>
        </p:nvSpPr>
        <p:spPr>
          <a:xfrm rot="3643924">
            <a:off x="4451590" y="2108920"/>
            <a:ext cx="1265467" cy="2191230"/>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iagonal Stripe 14">
            <a:extLst>
              <a:ext uri="{FF2B5EF4-FFF2-40B4-BE49-F238E27FC236}">
                <a16:creationId xmlns:a16="http://schemas.microsoft.com/office/drawing/2014/main" id="{E2A431BA-F26E-4C49-B52E-020535D93C02}"/>
              </a:ext>
            </a:extLst>
          </p:cNvPr>
          <p:cNvSpPr/>
          <p:nvPr/>
        </p:nvSpPr>
        <p:spPr>
          <a:xfrm rot="3643924">
            <a:off x="4398897" y="3168891"/>
            <a:ext cx="1265467" cy="2191230"/>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iagonal Stripe 15">
            <a:extLst>
              <a:ext uri="{FF2B5EF4-FFF2-40B4-BE49-F238E27FC236}">
                <a16:creationId xmlns:a16="http://schemas.microsoft.com/office/drawing/2014/main" id="{E19A49B5-0DB1-3947-A939-25C66E2A3897}"/>
              </a:ext>
            </a:extLst>
          </p:cNvPr>
          <p:cNvSpPr/>
          <p:nvPr/>
        </p:nvSpPr>
        <p:spPr>
          <a:xfrm rot="2010596">
            <a:off x="6946292" y="1705833"/>
            <a:ext cx="1983681" cy="1267925"/>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iagonal Stripe 16">
            <a:extLst>
              <a:ext uri="{FF2B5EF4-FFF2-40B4-BE49-F238E27FC236}">
                <a16:creationId xmlns:a16="http://schemas.microsoft.com/office/drawing/2014/main" id="{356B46FE-B3CD-4C49-80E4-FAB39E39F5B2}"/>
              </a:ext>
            </a:extLst>
          </p:cNvPr>
          <p:cNvSpPr/>
          <p:nvPr/>
        </p:nvSpPr>
        <p:spPr>
          <a:xfrm rot="2010596">
            <a:off x="7032042" y="2616373"/>
            <a:ext cx="1983681" cy="1267925"/>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Diagonal Stripe 17">
            <a:extLst>
              <a:ext uri="{FF2B5EF4-FFF2-40B4-BE49-F238E27FC236}">
                <a16:creationId xmlns:a16="http://schemas.microsoft.com/office/drawing/2014/main" id="{1B04C5B1-0514-1B4A-8F1A-0A82552B4EE5}"/>
              </a:ext>
            </a:extLst>
          </p:cNvPr>
          <p:cNvSpPr/>
          <p:nvPr/>
        </p:nvSpPr>
        <p:spPr>
          <a:xfrm rot="2010596">
            <a:off x="7189673" y="3610647"/>
            <a:ext cx="1983681" cy="1267925"/>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iagonal Stripe 18">
            <a:extLst>
              <a:ext uri="{FF2B5EF4-FFF2-40B4-BE49-F238E27FC236}">
                <a16:creationId xmlns:a16="http://schemas.microsoft.com/office/drawing/2014/main" id="{C45C1DA2-C453-EC41-B0BE-EB7E744AF079}"/>
              </a:ext>
            </a:extLst>
          </p:cNvPr>
          <p:cNvSpPr/>
          <p:nvPr/>
        </p:nvSpPr>
        <p:spPr>
          <a:xfrm rot="2010596">
            <a:off x="6872274" y="913289"/>
            <a:ext cx="1983681" cy="1267925"/>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Diagonal Stripe 19">
            <a:extLst>
              <a:ext uri="{FF2B5EF4-FFF2-40B4-BE49-F238E27FC236}">
                <a16:creationId xmlns:a16="http://schemas.microsoft.com/office/drawing/2014/main" id="{6F3E657F-D766-8647-AD36-DFE159EB7535}"/>
              </a:ext>
            </a:extLst>
          </p:cNvPr>
          <p:cNvSpPr/>
          <p:nvPr/>
        </p:nvSpPr>
        <p:spPr>
          <a:xfrm rot="9048175" flipV="1">
            <a:off x="9996977" y="1059419"/>
            <a:ext cx="1654411" cy="2003397"/>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iagonal Stripe 20">
            <a:extLst>
              <a:ext uri="{FF2B5EF4-FFF2-40B4-BE49-F238E27FC236}">
                <a16:creationId xmlns:a16="http://schemas.microsoft.com/office/drawing/2014/main" id="{8336F2E2-7572-FC4A-A332-823BB19EC9F3}"/>
              </a:ext>
            </a:extLst>
          </p:cNvPr>
          <p:cNvSpPr/>
          <p:nvPr/>
        </p:nvSpPr>
        <p:spPr>
          <a:xfrm rot="9048175" flipV="1">
            <a:off x="10063610" y="1926492"/>
            <a:ext cx="1654411" cy="2003397"/>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iagonal Stripe 21">
            <a:extLst>
              <a:ext uri="{FF2B5EF4-FFF2-40B4-BE49-F238E27FC236}">
                <a16:creationId xmlns:a16="http://schemas.microsoft.com/office/drawing/2014/main" id="{DE8C3F79-9AE5-E94F-B1F4-212BA115BF4E}"/>
              </a:ext>
            </a:extLst>
          </p:cNvPr>
          <p:cNvSpPr/>
          <p:nvPr/>
        </p:nvSpPr>
        <p:spPr>
          <a:xfrm rot="9048175" flipV="1">
            <a:off x="9964773" y="2811726"/>
            <a:ext cx="1654411" cy="2003397"/>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iagonal Stripe 22">
            <a:extLst>
              <a:ext uri="{FF2B5EF4-FFF2-40B4-BE49-F238E27FC236}">
                <a16:creationId xmlns:a16="http://schemas.microsoft.com/office/drawing/2014/main" id="{D71B20F2-EE74-FD43-8400-F59A665A2386}"/>
              </a:ext>
            </a:extLst>
          </p:cNvPr>
          <p:cNvSpPr/>
          <p:nvPr/>
        </p:nvSpPr>
        <p:spPr>
          <a:xfrm rot="9048175" flipV="1">
            <a:off x="10106548" y="3673089"/>
            <a:ext cx="1654411" cy="2003397"/>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 name="Straight Connector 24">
            <a:extLst>
              <a:ext uri="{FF2B5EF4-FFF2-40B4-BE49-F238E27FC236}">
                <a16:creationId xmlns:a16="http://schemas.microsoft.com/office/drawing/2014/main" id="{172627EE-A422-3B4F-B991-09949033D17A}"/>
              </a:ext>
            </a:extLst>
          </p:cNvPr>
          <p:cNvCxnSpPr/>
          <p:nvPr/>
        </p:nvCxnSpPr>
        <p:spPr>
          <a:xfrm>
            <a:off x="2891738" y="165054"/>
            <a:ext cx="625707" cy="450973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88BA139-8418-5149-A5DC-D45C42AD0A0A}"/>
              </a:ext>
            </a:extLst>
          </p:cNvPr>
          <p:cNvCxnSpPr>
            <a:cxnSpLocks/>
          </p:cNvCxnSpPr>
          <p:nvPr/>
        </p:nvCxnSpPr>
        <p:spPr>
          <a:xfrm>
            <a:off x="6461577" y="165054"/>
            <a:ext cx="26008" cy="46126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4252DC7-3795-2B4C-BD52-34C050623291}"/>
              </a:ext>
            </a:extLst>
          </p:cNvPr>
          <p:cNvCxnSpPr>
            <a:cxnSpLocks/>
          </p:cNvCxnSpPr>
          <p:nvPr/>
        </p:nvCxnSpPr>
        <p:spPr>
          <a:xfrm flipH="1">
            <a:off x="9293680" y="136736"/>
            <a:ext cx="247072" cy="4690451"/>
          </a:xfrm>
          <a:prstGeom prst="line">
            <a:avLst/>
          </a:prstGeom>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C5D8AB57-5993-4D42-8F22-2128626B3667}"/>
              </a:ext>
            </a:extLst>
          </p:cNvPr>
          <p:cNvSpPr txBox="1"/>
          <p:nvPr/>
        </p:nvSpPr>
        <p:spPr>
          <a:xfrm>
            <a:off x="936654" y="5734758"/>
            <a:ext cx="10720137" cy="523220"/>
          </a:xfrm>
          <a:prstGeom prst="rect">
            <a:avLst/>
          </a:prstGeom>
          <a:noFill/>
        </p:spPr>
        <p:txBody>
          <a:bodyPr wrap="square" rtlCol="0">
            <a:spAutoFit/>
          </a:bodyPr>
          <a:lstStyle/>
          <a:p>
            <a:pPr algn="ctr"/>
            <a:r>
              <a:rPr lang="en-US" sz="2800" b="1" dirty="0"/>
              <a:t>Welcome Zones and Section Greeters</a:t>
            </a:r>
          </a:p>
        </p:txBody>
      </p:sp>
    </p:spTree>
    <p:extLst>
      <p:ext uri="{BB962C8B-B14F-4D97-AF65-F5344CB8AC3E}">
        <p14:creationId xmlns:p14="http://schemas.microsoft.com/office/powerpoint/2010/main" val="26068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D937854-B688-364D-8115-3AA92ED32021}"/>
              </a:ext>
            </a:extLst>
          </p:cNvPr>
          <p:cNvSpPr/>
          <p:nvPr/>
        </p:nvSpPr>
        <p:spPr>
          <a:xfrm>
            <a:off x="0" y="58847"/>
            <a:ext cx="12192000" cy="6740307"/>
          </a:xfrm>
          <a:prstGeom prst="rect">
            <a:avLst/>
          </a:prstGeom>
        </p:spPr>
        <p:txBody>
          <a:bodyPr wrap="square">
            <a:spAutoFit/>
          </a:bodyPr>
          <a:lstStyle/>
          <a:p>
            <a:pPr algn="ctr"/>
            <a:r>
              <a:rPr lang="en-US" sz="1600" dirty="0">
                <a:solidFill>
                  <a:srgbClr val="990033"/>
                </a:solidFill>
                <a:latin typeface="Cooper Black" panose="0208090404030B020404" pitchFamily="18" charset="77"/>
              </a:rPr>
              <a:t>Welcome Ministry team members are responsible for:</a:t>
            </a:r>
          </a:p>
          <a:p>
            <a:pPr algn="ctr"/>
            <a:r>
              <a:rPr lang="en-US" sz="1600" dirty="0">
                <a:solidFill>
                  <a:srgbClr val="990033"/>
                </a:solidFill>
                <a:latin typeface="Cooper Black" panose="0208090404030B020404" pitchFamily="18" charset="77"/>
              </a:rPr>
              <a:t> </a:t>
            </a:r>
            <a:endParaRPr lang="en-US" sz="1600" dirty="0">
              <a:latin typeface="Cooper Black" panose="0208090404030B020404" pitchFamily="18" charset="77"/>
            </a:endParaRPr>
          </a:p>
          <a:p>
            <a:r>
              <a:rPr lang="en-US" sz="1600" dirty="0">
                <a:latin typeface="Times New Roman" panose="02020603050405020304" pitchFamily="18" charset="0"/>
              </a:rPr>
              <a:t>• knowing the layout of the buildings and where activities are located</a:t>
            </a:r>
          </a:p>
          <a:p>
            <a:r>
              <a:rPr lang="en-US" sz="1600" dirty="0">
                <a:latin typeface="Times New Roman" panose="02020603050405020304" pitchFamily="18" charset="0"/>
              </a:rPr>
              <a:t> </a:t>
            </a:r>
          </a:p>
          <a:p>
            <a:r>
              <a:rPr lang="en-US" sz="1600" dirty="0">
                <a:latin typeface="Times New Roman" panose="02020603050405020304" pitchFamily="18" charset="0"/>
              </a:rPr>
              <a:t>• being available in case of an emergency to help people to exits, etc. </a:t>
            </a:r>
          </a:p>
          <a:p>
            <a:endParaRPr lang="en-US" sz="1600" dirty="0">
              <a:latin typeface="Times New Roman" panose="02020603050405020304" pitchFamily="18" charset="0"/>
            </a:endParaRPr>
          </a:p>
          <a:p>
            <a:r>
              <a:rPr lang="en-US" sz="1600" dirty="0">
                <a:latin typeface="Times New Roman" panose="02020603050405020304" pitchFamily="18" charset="0"/>
              </a:rPr>
              <a:t>• keeping the entrances clean and organized</a:t>
            </a:r>
          </a:p>
          <a:p>
            <a:br>
              <a:rPr lang="en-US" sz="1600" dirty="0">
                <a:latin typeface="Times New Roman" panose="02020603050405020304" pitchFamily="18" charset="0"/>
              </a:rPr>
            </a:br>
            <a:r>
              <a:rPr lang="en-US" sz="1600" dirty="0">
                <a:latin typeface="Times New Roman" panose="02020603050405020304" pitchFamily="18" charset="0"/>
              </a:rPr>
              <a:t>• being on time and in their appropriate places </a:t>
            </a:r>
            <a:br>
              <a:rPr lang="en-US" sz="1600" dirty="0">
                <a:latin typeface="Times New Roman" panose="02020603050405020304" pitchFamily="18" charset="0"/>
              </a:rPr>
            </a:br>
            <a:endParaRPr lang="en-US" sz="1600" dirty="0"/>
          </a:p>
          <a:p>
            <a:r>
              <a:rPr lang="en-US" sz="1600" dirty="0">
                <a:latin typeface="Times New Roman" panose="02020603050405020304" pitchFamily="18" charset="0"/>
              </a:rPr>
              <a:t>• securing an appropriate substitute in case of absence</a:t>
            </a:r>
          </a:p>
          <a:p>
            <a:endParaRPr lang="en-US" sz="1600" dirty="0">
              <a:latin typeface="Times New Roman" panose="02020603050405020304" pitchFamily="18" charset="0"/>
            </a:endParaRPr>
          </a:p>
          <a:p>
            <a:r>
              <a:rPr lang="en-US" sz="1600" dirty="0">
                <a:latin typeface="Times New Roman" panose="02020603050405020304" pitchFamily="18" charset="0"/>
              </a:rPr>
              <a:t> • attending Group Prayer time at the designated time to pray for and encourage others </a:t>
            </a:r>
          </a:p>
          <a:p>
            <a:endParaRPr lang="en-US" sz="1600" dirty="0">
              <a:latin typeface="Times New Roman" panose="02020603050405020304" pitchFamily="18" charset="0"/>
            </a:endParaRPr>
          </a:p>
          <a:p>
            <a:r>
              <a:rPr lang="en-US" sz="1600" dirty="0">
                <a:latin typeface="Times New Roman" panose="02020603050405020304" pitchFamily="18" charset="0"/>
              </a:rPr>
              <a:t>• demonstrating an servant-type attitude that is God-honoring </a:t>
            </a:r>
          </a:p>
          <a:p>
            <a:endParaRPr lang="en-US" sz="1600" dirty="0">
              <a:latin typeface="Times New Roman" panose="02020603050405020304" pitchFamily="18" charset="0"/>
            </a:endParaRPr>
          </a:p>
          <a:p>
            <a:r>
              <a:rPr lang="en-US" sz="1600" dirty="0">
                <a:latin typeface="Times New Roman" panose="02020603050405020304" pitchFamily="18" charset="0"/>
              </a:rPr>
              <a:t>• opening the doors for incoming and outgoing members and guests</a:t>
            </a:r>
          </a:p>
          <a:p>
            <a:br>
              <a:rPr lang="en-US" sz="1600" dirty="0">
                <a:latin typeface="Times New Roman" panose="02020603050405020304" pitchFamily="18" charset="0"/>
              </a:rPr>
            </a:br>
            <a:r>
              <a:rPr lang="en-US" sz="1600" dirty="0">
                <a:latin typeface="Times New Roman" panose="02020603050405020304" pitchFamily="18" charset="0"/>
              </a:rPr>
              <a:t>• making sure visitors receive a visitor information response card and collecting the card from them</a:t>
            </a:r>
          </a:p>
          <a:p>
            <a:br>
              <a:rPr lang="en-US" sz="1600" dirty="0">
                <a:latin typeface="Times New Roman" panose="02020603050405020304" pitchFamily="18" charset="0"/>
              </a:rPr>
            </a:br>
            <a:r>
              <a:rPr lang="en-US" sz="1600" dirty="0">
                <a:latin typeface="Times New Roman" panose="02020603050405020304" pitchFamily="18" charset="0"/>
              </a:rPr>
              <a:t>• being aware and making themselves available to people needing special assistance</a:t>
            </a:r>
          </a:p>
          <a:p>
            <a:br>
              <a:rPr lang="en-US" sz="1600" dirty="0">
                <a:latin typeface="Times New Roman" panose="02020603050405020304" pitchFamily="18" charset="0"/>
              </a:rPr>
            </a:br>
            <a:r>
              <a:rPr lang="en-US" sz="1600" dirty="0">
                <a:latin typeface="Times New Roman" panose="02020603050405020304" pitchFamily="18" charset="0"/>
              </a:rPr>
              <a:t>• being prepared and available to direct people and escort them when necessary</a:t>
            </a:r>
          </a:p>
          <a:p>
            <a:br>
              <a:rPr lang="en-US" sz="1600" dirty="0">
                <a:latin typeface="Times New Roman" panose="02020603050405020304" pitchFamily="18" charset="0"/>
              </a:rPr>
            </a:br>
            <a:r>
              <a:rPr lang="en-US" sz="1600" dirty="0">
                <a:latin typeface="Times New Roman" panose="02020603050405020304" pitchFamily="18" charset="0"/>
              </a:rPr>
              <a:t>• keeping the entrances clean (picking up trash, placing "lost" items in the office, etc.)</a:t>
            </a:r>
          </a:p>
          <a:p>
            <a:r>
              <a:rPr lang="en-US" sz="1600" dirty="0">
                <a:latin typeface="Times New Roman" panose="02020603050405020304" pitchFamily="18" charset="0"/>
              </a:rPr>
              <a:t> </a:t>
            </a:r>
          </a:p>
          <a:p>
            <a:r>
              <a:rPr lang="en-US" sz="1600" dirty="0">
                <a:latin typeface="Times New Roman" panose="02020603050405020304" pitchFamily="18" charset="0"/>
              </a:rPr>
              <a:t>• keeping traffic flowing through the entrances </a:t>
            </a:r>
          </a:p>
        </p:txBody>
      </p:sp>
    </p:spTree>
    <p:extLst>
      <p:ext uri="{BB962C8B-B14F-4D97-AF65-F5344CB8AC3E}">
        <p14:creationId xmlns:p14="http://schemas.microsoft.com/office/powerpoint/2010/main" val="3783162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64D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84D8F74-9110-0F40-834D-4EABC2E3AB2F}"/>
              </a:ext>
            </a:extLst>
          </p:cNvPr>
          <p:cNvSpPr txBox="1"/>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lnSpc>
                <a:spcPct val="90000"/>
              </a:lnSpc>
              <a:spcBef>
                <a:spcPct val="0"/>
              </a:spcBef>
              <a:spcAft>
                <a:spcPts val="600"/>
              </a:spcAft>
            </a:pPr>
            <a:r>
              <a:rPr lang="en-US" sz="2600" b="1" kern="1200">
                <a:solidFill>
                  <a:srgbClr val="FFFFFF"/>
                </a:solidFill>
                <a:latin typeface="+mj-lt"/>
                <a:ea typeface="+mj-ea"/>
                <a:cs typeface="+mj-cs"/>
              </a:rPr>
              <a:t>Welcome Center, Handouts, and Location review</a:t>
            </a:r>
          </a:p>
        </p:txBody>
      </p:sp>
      <p:pic>
        <p:nvPicPr>
          <p:cNvPr id="4" name="Picture 3">
            <a:extLst>
              <a:ext uri="{FF2B5EF4-FFF2-40B4-BE49-F238E27FC236}">
                <a16:creationId xmlns:a16="http://schemas.microsoft.com/office/drawing/2014/main" id="{596EBD03-E6CF-5A42-9977-5A295CB93887}"/>
              </a:ext>
            </a:extLst>
          </p:cNvPr>
          <p:cNvPicPr>
            <a:picLocks noChangeAspect="1"/>
          </p:cNvPicPr>
          <p:nvPr/>
        </p:nvPicPr>
        <p:blipFill>
          <a:blip r:embed="rId2"/>
          <a:stretch>
            <a:fillRect/>
          </a:stretch>
        </p:blipFill>
        <p:spPr>
          <a:xfrm>
            <a:off x="4038600" y="1421296"/>
            <a:ext cx="7188199" cy="4012018"/>
          </a:xfrm>
          <a:prstGeom prst="rect">
            <a:avLst/>
          </a:prstGeom>
        </p:spPr>
      </p:pic>
    </p:spTree>
    <p:extLst>
      <p:ext uri="{BB962C8B-B14F-4D97-AF65-F5344CB8AC3E}">
        <p14:creationId xmlns:p14="http://schemas.microsoft.com/office/powerpoint/2010/main" val="1305428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634B544-3AE2-5041-9BB6-3CA1F4346AAC}"/>
              </a:ext>
            </a:extLst>
          </p:cNvPr>
          <p:cNvSpPr/>
          <p:nvPr/>
        </p:nvSpPr>
        <p:spPr>
          <a:xfrm>
            <a:off x="0" y="747372"/>
            <a:ext cx="12192000" cy="4924425"/>
          </a:xfrm>
          <a:prstGeom prst="rect">
            <a:avLst/>
          </a:prstGeom>
        </p:spPr>
        <p:txBody>
          <a:bodyPr wrap="square">
            <a:spAutoFit/>
          </a:bodyPr>
          <a:lstStyle/>
          <a:p>
            <a:r>
              <a:rPr lang="en-US" sz="5400" b="1" dirty="0">
                <a:latin typeface="American Typewriter" panose="02090604020004020304" pitchFamily="18" charset="77"/>
              </a:rPr>
              <a:t>“Hospitality is less about what we do and more about who we are. As believers, we should make others feel at ease in our presence.” </a:t>
            </a:r>
          </a:p>
          <a:p>
            <a:r>
              <a:rPr lang="en-US" sz="5400" b="1" dirty="0">
                <a:latin typeface="American Typewriter" panose="02090604020004020304" pitchFamily="18" charset="77"/>
              </a:rPr>
              <a:t>		</a:t>
            </a:r>
            <a:r>
              <a:rPr lang="en-US" sz="4000" b="1" dirty="0">
                <a:latin typeface="American Typewriter" panose="02090604020004020304" pitchFamily="18" charset="77"/>
              </a:rPr>
              <a:t>- “Be Our Guest: Practicing Hospitality” 			by Jennifer </a:t>
            </a:r>
            <a:r>
              <a:rPr lang="en-US" sz="4000" b="1" dirty="0" err="1">
                <a:latin typeface="American Typewriter" panose="02090604020004020304" pitchFamily="18" charset="77"/>
              </a:rPr>
              <a:t>McCaman</a:t>
            </a:r>
            <a:endParaRPr lang="en-US" sz="4000" b="1" dirty="0">
              <a:latin typeface="American Typewriter" panose="02090604020004020304" pitchFamily="18" charset="77"/>
            </a:endParaRPr>
          </a:p>
        </p:txBody>
      </p:sp>
    </p:spTree>
    <p:extLst>
      <p:ext uri="{BB962C8B-B14F-4D97-AF65-F5344CB8AC3E}">
        <p14:creationId xmlns:p14="http://schemas.microsoft.com/office/powerpoint/2010/main" val="1943421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BC6BEF-BCDC-D64F-BA6C-72580C159F50}"/>
              </a:ext>
            </a:extLst>
          </p:cNvPr>
          <p:cNvSpPr/>
          <p:nvPr/>
        </p:nvSpPr>
        <p:spPr>
          <a:xfrm>
            <a:off x="6096000" y="4162705"/>
            <a:ext cx="6096000" cy="2585323"/>
          </a:xfrm>
          <a:prstGeom prst="rect">
            <a:avLst/>
          </a:prstGeom>
        </p:spPr>
        <p:txBody>
          <a:bodyPr>
            <a:spAutoFit/>
          </a:bodyPr>
          <a:lstStyle/>
          <a:p>
            <a:pPr fontAlgn="base"/>
            <a:r>
              <a:rPr lang="en-US" dirty="0">
                <a:solidFill>
                  <a:srgbClr val="777777"/>
                </a:solidFill>
                <a:latin typeface="Georgia" panose="02040502050405020303" pitchFamily="18" charset="0"/>
              </a:rPr>
              <a:t>I went to visit a very well known megachurch and arrived about an hour before their service started. There weren’t any ushers or welcoming team in their spots yet, but that didn’t matter to me.</a:t>
            </a:r>
          </a:p>
          <a:p>
            <a:pPr fontAlgn="base"/>
            <a:r>
              <a:rPr lang="en-US" dirty="0">
                <a:solidFill>
                  <a:srgbClr val="777777"/>
                </a:solidFill>
                <a:latin typeface="Georgia" panose="02040502050405020303" pitchFamily="18" charset="0"/>
              </a:rPr>
              <a:t>I went to the bathrooms in their lobby area and as soon as I came out the person who missed welcoming me was right there waiting at the bathroom door. She had been waiting for me to come out of the bathroom! –Caleb Hayworth</a:t>
            </a:r>
            <a:endParaRPr lang="en-US" b="0" i="0" dirty="0">
              <a:solidFill>
                <a:srgbClr val="777777"/>
              </a:solidFill>
              <a:effectLst/>
              <a:latin typeface="Georgia" panose="02040502050405020303" pitchFamily="18" charset="0"/>
            </a:endParaRPr>
          </a:p>
        </p:txBody>
      </p:sp>
      <p:sp>
        <p:nvSpPr>
          <p:cNvPr id="3" name="Rectangle 2">
            <a:extLst>
              <a:ext uri="{FF2B5EF4-FFF2-40B4-BE49-F238E27FC236}">
                <a16:creationId xmlns:a16="http://schemas.microsoft.com/office/drawing/2014/main" id="{104093E8-B7B8-4149-9F49-8ED18058A2DA}"/>
              </a:ext>
            </a:extLst>
          </p:cNvPr>
          <p:cNvSpPr/>
          <p:nvPr/>
        </p:nvSpPr>
        <p:spPr>
          <a:xfrm>
            <a:off x="5839325" y="338572"/>
            <a:ext cx="6096000" cy="646331"/>
          </a:xfrm>
          <a:prstGeom prst="rect">
            <a:avLst/>
          </a:prstGeom>
        </p:spPr>
        <p:txBody>
          <a:bodyPr>
            <a:spAutoFit/>
          </a:bodyPr>
          <a:lstStyle/>
          <a:p>
            <a:r>
              <a:rPr lang="en-US" dirty="0">
                <a:solidFill>
                  <a:srgbClr val="777777"/>
                </a:solidFill>
                <a:latin typeface="Georgia" panose="02040502050405020303" pitchFamily="18" charset="0"/>
              </a:rPr>
              <a:t>A greeter shook my hand and said, “You are a big man. How much do you weigh, anyway?” –James Ost</a:t>
            </a:r>
            <a:endParaRPr lang="en-US" dirty="0"/>
          </a:p>
        </p:txBody>
      </p:sp>
      <p:sp>
        <p:nvSpPr>
          <p:cNvPr id="4" name="Rectangle 3">
            <a:extLst>
              <a:ext uri="{FF2B5EF4-FFF2-40B4-BE49-F238E27FC236}">
                <a16:creationId xmlns:a16="http://schemas.microsoft.com/office/drawing/2014/main" id="{4E0A4C1B-8790-D34E-A09B-79109E804DE2}"/>
              </a:ext>
            </a:extLst>
          </p:cNvPr>
          <p:cNvSpPr/>
          <p:nvPr/>
        </p:nvSpPr>
        <p:spPr>
          <a:xfrm>
            <a:off x="256675" y="1077015"/>
            <a:ext cx="6096000" cy="3693319"/>
          </a:xfrm>
          <a:prstGeom prst="rect">
            <a:avLst/>
          </a:prstGeom>
        </p:spPr>
        <p:txBody>
          <a:bodyPr>
            <a:spAutoFit/>
          </a:bodyPr>
          <a:lstStyle/>
          <a:p>
            <a:pPr fontAlgn="base"/>
            <a:r>
              <a:rPr lang="en-US" dirty="0">
                <a:solidFill>
                  <a:srgbClr val="777777"/>
                </a:solidFill>
                <a:latin typeface="Georgia" panose="02040502050405020303" pitchFamily="18" charset="0"/>
              </a:rPr>
              <a:t>At one time we had a greeter who would stand at the door of the sanctuary and welcome people. This man stood 6-feet, 2-inches tall and weighed a good 450 pounds. He has been a part of the church for years and loves to give out hugs to friends and members of his small group.</a:t>
            </a:r>
          </a:p>
          <a:p>
            <a:pPr fontAlgn="base"/>
            <a:r>
              <a:rPr lang="en-US" dirty="0">
                <a:solidFill>
                  <a:srgbClr val="777777"/>
                </a:solidFill>
                <a:latin typeface="Georgia" panose="02040502050405020303" pitchFamily="18" charset="0"/>
              </a:rPr>
              <a:t>But one Sunday he decided to greet a first-time visitor who held out her hand for a nice shake and a bulletin. He responded by telling her that our church doesn’t do handshakes because we are “The Little Love Church” and we do hugs. He then proceeded to hug her, pulling her close and making far too much physical contact. Bless her heart she stayed for the whole service. –John Mark </a:t>
            </a:r>
            <a:r>
              <a:rPr lang="en-US" dirty="0" err="1">
                <a:solidFill>
                  <a:srgbClr val="777777"/>
                </a:solidFill>
                <a:latin typeface="Georgia" panose="02040502050405020303" pitchFamily="18" charset="0"/>
              </a:rPr>
              <a:t>McKanna</a:t>
            </a:r>
            <a:endParaRPr lang="en-US" b="0" i="0" dirty="0">
              <a:solidFill>
                <a:srgbClr val="777777"/>
              </a:solidFill>
              <a:effectLst/>
              <a:latin typeface="Georgia" panose="02040502050405020303" pitchFamily="18" charset="0"/>
            </a:endParaRPr>
          </a:p>
        </p:txBody>
      </p:sp>
      <p:pic>
        <p:nvPicPr>
          <p:cNvPr id="6" name="Picture 5">
            <a:extLst>
              <a:ext uri="{FF2B5EF4-FFF2-40B4-BE49-F238E27FC236}">
                <a16:creationId xmlns:a16="http://schemas.microsoft.com/office/drawing/2014/main" id="{6F3F6FF0-D263-A444-AC48-D3B2B3B243E9}"/>
              </a:ext>
            </a:extLst>
          </p:cNvPr>
          <p:cNvPicPr>
            <a:picLocks noChangeAspect="1"/>
          </p:cNvPicPr>
          <p:nvPr/>
        </p:nvPicPr>
        <p:blipFill>
          <a:blip r:embed="rId2"/>
          <a:stretch>
            <a:fillRect/>
          </a:stretch>
        </p:blipFill>
        <p:spPr>
          <a:xfrm>
            <a:off x="7262060" y="1203158"/>
            <a:ext cx="4228098" cy="2489087"/>
          </a:xfrm>
          <a:prstGeom prst="rect">
            <a:avLst/>
          </a:prstGeom>
        </p:spPr>
      </p:pic>
      <p:pic>
        <p:nvPicPr>
          <p:cNvPr id="8" name="Picture 7">
            <a:extLst>
              <a:ext uri="{FF2B5EF4-FFF2-40B4-BE49-F238E27FC236}">
                <a16:creationId xmlns:a16="http://schemas.microsoft.com/office/drawing/2014/main" id="{84609ED9-5AF5-DC43-909A-EDEC3EF71974}"/>
              </a:ext>
            </a:extLst>
          </p:cNvPr>
          <p:cNvPicPr>
            <a:picLocks noChangeAspect="1"/>
          </p:cNvPicPr>
          <p:nvPr/>
        </p:nvPicPr>
        <p:blipFill>
          <a:blip r:embed="rId3"/>
          <a:stretch>
            <a:fillRect/>
          </a:stretch>
        </p:blipFill>
        <p:spPr>
          <a:xfrm>
            <a:off x="649704" y="4770334"/>
            <a:ext cx="4632159" cy="2087666"/>
          </a:xfrm>
          <a:prstGeom prst="rect">
            <a:avLst/>
          </a:prstGeom>
        </p:spPr>
      </p:pic>
    </p:spTree>
    <p:extLst>
      <p:ext uri="{BB962C8B-B14F-4D97-AF65-F5344CB8AC3E}">
        <p14:creationId xmlns:p14="http://schemas.microsoft.com/office/powerpoint/2010/main" val="9519036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77D6CD-5111-8344-93C2-051CE789D4E3}"/>
              </a:ext>
            </a:extLst>
          </p:cNvPr>
          <p:cNvSpPr/>
          <p:nvPr/>
        </p:nvSpPr>
        <p:spPr>
          <a:xfrm>
            <a:off x="0" y="12680"/>
            <a:ext cx="12192000" cy="4124206"/>
          </a:xfrm>
          <a:prstGeom prst="rect">
            <a:avLst/>
          </a:prstGeom>
        </p:spPr>
        <p:txBody>
          <a:bodyPr wrap="square">
            <a:spAutoFit/>
          </a:bodyPr>
          <a:lstStyle/>
          <a:p>
            <a:pPr algn="ctr"/>
            <a:r>
              <a:rPr lang="en-US" sz="2400" b="1" dirty="0">
                <a:latin typeface="Georgia,Bold"/>
              </a:rPr>
              <a:t>Scenario 1: </a:t>
            </a:r>
          </a:p>
          <a:p>
            <a:r>
              <a:rPr lang="en-US" sz="2400" b="1" dirty="0">
                <a:latin typeface="Georgia" panose="02040502050405020303" pitchFamily="18" charset="0"/>
              </a:rPr>
              <a:t>An unfriendly, unpleasant person with breath that smells like onion soup and hair that looks like a squirrel’s nest is standing at the door ignoring you because he or she is too busy talking to friends. You don’t know where the restrooms are or where your children should go for children’s church because there was no one to show you around. Therefore, as a result, you’re late for the service and enter after praise and worship has already begun. People are milling about and talking which is distracting and you can’t even choose a seat until everyone makes their way back to theirs. At this point you’re too embarrassed to go up front for a seat, so you sit in the back. </a:t>
            </a:r>
          </a:p>
          <a:p>
            <a:endParaRPr lang="en-US" sz="2200" b="1" dirty="0"/>
          </a:p>
        </p:txBody>
      </p:sp>
      <p:pic>
        <p:nvPicPr>
          <p:cNvPr id="4" name="Picture 3">
            <a:extLst>
              <a:ext uri="{FF2B5EF4-FFF2-40B4-BE49-F238E27FC236}">
                <a16:creationId xmlns:a16="http://schemas.microsoft.com/office/drawing/2014/main" id="{D95108E4-2FC3-B241-B318-C099D899130C}"/>
              </a:ext>
            </a:extLst>
          </p:cNvPr>
          <p:cNvPicPr>
            <a:picLocks noChangeAspect="1"/>
          </p:cNvPicPr>
          <p:nvPr/>
        </p:nvPicPr>
        <p:blipFill>
          <a:blip r:embed="rId2"/>
          <a:stretch>
            <a:fillRect/>
          </a:stretch>
        </p:blipFill>
        <p:spPr>
          <a:xfrm>
            <a:off x="3465830" y="3810000"/>
            <a:ext cx="5022850" cy="3048000"/>
          </a:xfrm>
          <a:prstGeom prst="rect">
            <a:avLst/>
          </a:prstGeom>
        </p:spPr>
      </p:pic>
    </p:spTree>
    <p:extLst>
      <p:ext uri="{BB962C8B-B14F-4D97-AF65-F5344CB8AC3E}">
        <p14:creationId xmlns:p14="http://schemas.microsoft.com/office/powerpoint/2010/main" val="684733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B6A214-6883-C944-AC5A-49D97068B4A3}"/>
              </a:ext>
            </a:extLst>
          </p:cNvPr>
          <p:cNvPicPr>
            <a:picLocks noChangeAspect="1"/>
          </p:cNvPicPr>
          <p:nvPr/>
        </p:nvPicPr>
        <p:blipFill>
          <a:blip r:embed="rId2"/>
          <a:stretch>
            <a:fillRect/>
          </a:stretch>
        </p:blipFill>
        <p:spPr>
          <a:xfrm>
            <a:off x="0" y="12680"/>
            <a:ext cx="12192000" cy="6858000"/>
          </a:xfrm>
          <a:prstGeom prst="rect">
            <a:avLst/>
          </a:prstGeom>
        </p:spPr>
      </p:pic>
      <p:sp>
        <p:nvSpPr>
          <p:cNvPr id="2" name="Rectangle 1">
            <a:extLst>
              <a:ext uri="{FF2B5EF4-FFF2-40B4-BE49-F238E27FC236}">
                <a16:creationId xmlns:a16="http://schemas.microsoft.com/office/drawing/2014/main" id="{0E77D6CD-5111-8344-93C2-051CE789D4E3}"/>
              </a:ext>
            </a:extLst>
          </p:cNvPr>
          <p:cNvSpPr/>
          <p:nvPr/>
        </p:nvSpPr>
        <p:spPr>
          <a:xfrm>
            <a:off x="4907280" y="12680"/>
            <a:ext cx="7284720" cy="6524863"/>
          </a:xfrm>
          <a:prstGeom prst="rect">
            <a:avLst/>
          </a:prstGeom>
        </p:spPr>
        <p:txBody>
          <a:bodyPr wrap="square">
            <a:spAutoFit/>
          </a:bodyPr>
          <a:lstStyle/>
          <a:p>
            <a:endParaRPr lang="en-US" sz="2200" b="1" dirty="0"/>
          </a:p>
          <a:p>
            <a:r>
              <a:rPr lang="en-US" sz="2200" b="1" dirty="0">
                <a:solidFill>
                  <a:schemeClr val="bg1"/>
                </a:solidFill>
                <a:latin typeface="Georgia,Bold"/>
              </a:rPr>
              <a:t>Scenario 2: </a:t>
            </a:r>
            <a:r>
              <a:rPr lang="en-US" sz="2200" b="1" dirty="0">
                <a:solidFill>
                  <a:schemeClr val="bg1"/>
                </a:solidFill>
                <a:latin typeface="Georgia" panose="02040502050405020303" pitchFamily="18" charset="0"/>
              </a:rPr>
              <a:t>You arrive and are immediately greeted by a well groomed, friendly, pleasant person waiting by the door. You are enthusiastically welcomed with a firm handshake, asked your name, given a visitors packet, and offered a tour of the church especially to the donuts and coffee. You are introduced, by name, to one of the pastoral staff, who happens to be standing nearby. If you have children, you are escorted to the children’s ministry and introduced to the children’s church leader. You enter the sanctuary before the service begins, and are warmly greeted by members of the congregation and asked to sit with them.</a:t>
            </a:r>
          </a:p>
          <a:p>
            <a:endParaRPr lang="en-US" sz="2200" b="1" dirty="0">
              <a:solidFill>
                <a:schemeClr val="bg1"/>
              </a:solidFill>
            </a:endParaRPr>
          </a:p>
          <a:p>
            <a:r>
              <a:rPr lang="en-US" sz="2200" b="1" dirty="0">
                <a:solidFill>
                  <a:schemeClr val="bg1"/>
                </a:solidFill>
                <a:latin typeface="Georgia" panose="02040502050405020303" pitchFamily="18" charset="0"/>
              </a:rPr>
              <a:t>In which of these scenarios would you be likely to return? </a:t>
            </a:r>
            <a:endParaRPr lang="en-US" sz="2200" b="1" dirty="0">
              <a:solidFill>
                <a:schemeClr val="bg1"/>
              </a:solidFill>
            </a:endParaRPr>
          </a:p>
        </p:txBody>
      </p:sp>
    </p:spTree>
    <p:extLst>
      <p:ext uri="{BB962C8B-B14F-4D97-AF65-F5344CB8AC3E}">
        <p14:creationId xmlns:p14="http://schemas.microsoft.com/office/powerpoint/2010/main" val="1761422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46F0C92-C830-414F-A1DF-8891CD808B6C}"/>
              </a:ext>
            </a:extLst>
          </p:cNvPr>
          <p:cNvSpPr/>
          <p:nvPr/>
        </p:nvSpPr>
        <p:spPr>
          <a:xfrm>
            <a:off x="1255295" y="1499483"/>
            <a:ext cx="10102516" cy="3170099"/>
          </a:xfrm>
          <a:prstGeom prst="rect">
            <a:avLst/>
          </a:prstGeom>
        </p:spPr>
        <p:txBody>
          <a:bodyPr wrap="square">
            <a:spAutoFit/>
          </a:bodyPr>
          <a:lstStyle/>
          <a:p>
            <a:r>
              <a:rPr lang="en-US" sz="4000" b="1" dirty="0">
                <a:solidFill>
                  <a:srgbClr val="777777"/>
                </a:solidFill>
                <a:latin typeface="Cooper Black" panose="0208090404030B020404" pitchFamily="18" charset="77"/>
              </a:rPr>
              <a:t>“As a visitor, I want at least one person to shake my hand, tell me their name, ask for my name, and pretty much feign interest in getting to know me.”</a:t>
            </a:r>
            <a:endParaRPr lang="en-US" sz="4000" b="1" dirty="0">
              <a:latin typeface="Cooper Black" panose="0208090404030B020404" pitchFamily="18" charset="77"/>
            </a:endParaRPr>
          </a:p>
        </p:txBody>
      </p:sp>
    </p:spTree>
    <p:extLst>
      <p:ext uri="{BB962C8B-B14F-4D97-AF65-F5344CB8AC3E}">
        <p14:creationId xmlns:p14="http://schemas.microsoft.com/office/powerpoint/2010/main" val="3049859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D19CED-4ED7-464A-8A00-9D3723C0E3B7}"/>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507395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6ADEE0-173F-2D4B-AF3E-EAEDA2C550E8}"/>
              </a:ext>
            </a:extLst>
          </p:cNvPr>
          <p:cNvSpPr/>
          <p:nvPr/>
        </p:nvSpPr>
        <p:spPr>
          <a:xfrm>
            <a:off x="0" y="366623"/>
            <a:ext cx="12192000" cy="6124754"/>
          </a:xfrm>
          <a:prstGeom prst="rect">
            <a:avLst/>
          </a:prstGeom>
        </p:spPr>
        <p:txBody>
          <a:bodyPr wrap="square">
            <a:spAutoFit/>
          </a:bodyPr>
          <a:lstStyle/>
          <a:p>
            <a:pPr algn="ctr"/>
            <a:r>
              <a:rPr lang="en-US" sz="2800" dirty="0">
                <a:latin typeface="American Typewriter" panose="02090604020004020304" pitchFamily="18" charset="77"/>
              </a:rPr>
              <a:t>THE THREEFOLD PURPOSE FOR THE WELCOME MINISTRY</a:t>
            </a:r>
          </a:p>
          <a:p>
            <a:pPr algn="ctr"/>
            <a:endParaRPr lang="en-US" sz="2800" dirty="0">
              <a:latin typeface="American Typewriter" panose="02090604020004020304" pitchFamily="18" charset="77"/>
            </a:endParaRPr>
          </a:p>
          <a:p>
            <a:r>
              <a:rPr lang="en-US" sz="2800" dirty="0">
                <a:latin typeface="American Typewriter" panose="02090604020004020304" pitchFamily="18" charset="77"/>
              </a:rPr>
              <a:t>To Welcome Visitors. </a:t>
            </a:r>
          </a:p>
          <a:p>
            <a:pPr lvl="1"/>
            <a:r>
              <a:rPr lang="en-US" sz="2800" dirty="0">
                <a:latin typeface="American Typewriter" panose="02090604020004020304" pitchFamily="18" charset="77"/>
              </a:rPr>
              <a:t>First impressions are lasting ones! We want to give a great first impression by welcoming our visitors with friendly and helpful greeters. </a:t>
            </a:r>
          </a:p>
          <a:p>
            <a:pPr lvl="1"/>
            <a:endParaRPr lang="en-US" sz="2800" dirty="0">
              <a:latin typeface="American Typewriter" panose="02090604020004020304" pitchFamily="18" charset="77"/>
            </a:endParaRPr>
          </a:p>
          <a:p>
            <a:r>
              <a:rPr lang="en-US" sz="2800" dirty="0">
                <a:latin typeface="American Typewriter" panose="02090604020004020304" pitchFamily="18" charset="77"/>
              </a:rPr>
              <a:t>To Welcome Regular Attendees. </a:t>
            </a:r>
          </a:p>
          <a:p>
            <a:r>
              <a:rPr lang="en-US" sz="2800" dirty="0">
                <a:latin typeface="American Typewriter" panose="02090604020004020304" pitchFamily="18" charset="77"/>
              </a:rPr>
              <a:t>	We want to let our church family know that we’re glad they’re 	here by greeting them with a smile each time they arrive. </a:t>
            </a:r>
          </a:p>
          <a:p>
            <a:endParaRPr lang="en-US" sz="2800" dirty="0">
              <a:latin typeface="American Typewriter" panose="02090604020004020304" pitchFamily="18" charset="77"/>
            </a:endParaRPr>
          </a:p>
          <a:p>
            <a:r>
              <a:rPr lang="en-US" sz="2800" dirty="0">
                <a:latin typeface="American Typewriter" panose="02090604020004020304" pitchFamily="18" charset="77"/>
              </a:rPr>
              <a:t>To Offer Information. </a:t>
            </a:r>
          </a:p>
          <a:p>
            <a:r>
              <a:rPr lang="en-US" sz="2800" dirty="0">
                <a:latin typeface="American Typewriter" panose="02090604020004020304" pitchFamily="18" charset="77"/>
              </a:rPr>
              <a:t>	Please be prepared to give directions to places such as the 	restrooms or the nursery and answer basic questions. </a:t>
            </a:r>
          </a:p>
        </p:txBody>
      </p:sp>
    </p:spTree>
    <p:extLst>
      <p:ext uri="{BB962C8B-B14F-4D97-AF65-F5344CB8AC3E}">
        <p14:creationId xmlns:p14="http://schemas.microsoft.com/office/powerpoint/2010/main" val="19469210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3F9753-88C2-3440-A92E-50E0B6918DBA}"/>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446417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1773</Words>
  <Application>Microsoft Macintosh PowerPoint</Application>
  <PresentationFormat>Widescreen</PresentationFormat>
  <Paragraphs>128</Paragraphs>
  <Slides>25</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25</vt:i4>
      </vt:variant>
    </vt:vector>
  </HeadingPairs>
  <TitlesOfParts>
    <vt:vector size="39" baseType="lpstr">
      <vt:lpstr>American Typewriter</vt:lpstr>
      <vt:lpstr>Arial</vt:lpstr>
      <vt:lpstr>Calibri</vt:lpstr>
      <vt:lpstr>Calibri Light</vt:lpstr>
      <vt:lpstr>Cooper Black</vt:lpstr>
      <vt:lpstr>Georgia</vt:lpstr>
      <vt:lpstr>Georgia,Bold</vt:lpstr>
      <vt:lpstr>inherit</vt:lpstr>
      <vt:lpstr>Tahoma</vt:lpstr>
      <vt:lpstr>Times New Roman</vt:lpstr>
      <vt:lpstr>Times New Roman,Bold</vt:lpstr>
      <vt:lpstr>TimesNewRomanPS</vt:lpstr>
      <vt:lpstr>TimesNewRomanPSMT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Rodriguez</dc:creator>
  <cp:lastModifiedBy>John Rodriguez</cp:lastModifiedBy>
  <cp:revision>1</cp:revision>
  <dcterms:created xsi:type="dcterms:W3CDTF">2019-11-06T18:54:07Z</dcterms:created>
  <dcterms:modified xsi:type="dcterms:W3CDTF">2019-11-06T18:54:20Z</dcterms:modified>
</cp:coreProperties>
</file>